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7" r:id="rId4"/>
    <p:sldMasterId id="2147483696" r:id="rId5"/>
    <p:sldMasterId id="2147483699" r:id="rId6"/>
  </p:sldMasterIdLst>
  <p:notesMasterIdLst>
    <p:notesMasterId r:id="rId24"/>
  </p:notesMasterIdLst>
  <p:handoutMasterIdLst>
    <p:handoutMasterId r:id="rId25"/>
  </p:handoutMasterIdLst>
  <p:sldIdLst>
    <p:sldId id="256" r:id="rId7"/>
    <p:sldId id="749" r:id="rId8"/>
    <p:sldId id="750" r:id="rId9"/>
    <p:sldId id="392" r:id="rId10"/>
    <p:sldId id="393" r:id="rId11"/>
    <p:sldId id="391" r:id="rId12"/>
    <p:sldId id="394" r:id="rId13"/>
    <p:sldId id="395" r:id="rId14"/>
    <p:sldId id="379" r:id="rId15"/>
    <p:sldId id="376" r:id="rId16"/>
    <p:sldId id="380" r:id="rId17"/>
    <p:sldId id="753" r:id="rId18"/>
    <p:sldId id="388" r:id="rId19"/>
    <p:sldId id="383" r:id="rId20"/>
    <p:sldId id="385" r:id="rId21"/>
    <p:sldId id="389"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ADED"/>
    <a:srgbClr val="FFFFFF"/>
    <a:srgbClr val="00AD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7" autoAdjust="0"/>
  </p:normalViewPr>
  <p:slideViewPr>
    <p:cSldViewPr snapToGrid="0">
      <p:cViewPr varScale="1">
        <p:scale>
          <a:sx n="95" d="100"/>
          <a:sy n="95" d="100"/>
        </p:scale>
        <p:origin x="78" y="1272"/>
      </p:cViewPr>
      <p:guideLst/>
    </p:cSldViewPr>
  </p:slideViewPr>
  <p:notesTextViewPr>
    <p:cViewPr>
      <p:scale>
        <a:sx n="125" d="100"/>
        <a:sy n="125" d="100"/>
      </p:scale>
      <p:origin x="0" y="0"/>
    </p:cViewPr>
  </p:notesTextViewPr>
  <p:notesViewPr>
    <p:cSldViewPr snapToGrid="0">
      <p:cViewPr varScale="1">
        <p:scale>
          <a:sx n="85" d="100"/>
          <a:sy n="85" d="100"/>
        </p:scale>
        <p:origin x="380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D9B45F-D66D-444B-B579-008D8AE44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AD04E4A-5B0B-4786-95C4-B5368CE45A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493147-70D1-4A30-B1E4-A4559F7C825E}" type="datetimeFigureOut">
              <a:rPr lang="en-US" smtClean="0"/>
              <a:t>6/2/2021</a:t>
            </a:fld>
            <a:endParaRPr lang="en-US"/>
          </a:p>
        </p:txBody>
      </p:sp>
      <p:sp>
        <p:nvSpPr>
          <p:cNvPr id="4" name="Footer Placeholder 3">
            <a:extLst>
              <a:ext uri="{FF2B5EF4-FFF2-40B4-BE49-F238E27FC236}">
                <a16:creationId xmlns:a16="http://schemas.microsoft.com/office/drawing/2014/main" id="{AC47AF6C-59B9-4851-8825-E497DB6A63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A12397-605D-40A8-AACD-FB27F75BC2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8837C7-D5A0-4B98-9EFA-F10CEC122A18}" type="slidenum">
              <a:rPr lang="en-US" smtClean="0"/>
              <a:t>‹#›</a:t>
            </a:fld>
            <a:endParaRPr lang="en-US"/>
          </a:p>
        </p:txBody>
      </p:sp>
    </p:spTree>
    <p:extLst>
      <p:ext uri="{BB962C8B-B14F-4D97-AF65-F5344CB8AC3E}">
        <p14:creationId xmlns:p14="http://schemas.microsoft.com/office/powerpoint/2010/main" val="19133963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84BD3-5E54-465C-8381-2675A3FF1913}"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B9B3D-D9CB-427F-99E3-A4045DF887FD}" type="slidenum">
              <a:rPr lang="en-US" smtClean="0"/>
              <a:t>‹#›</a:t>
            </a:fld>
            <a:endParaRPr lang="en-US"/>
          </a:p>
        </p:txBody>
      </p:sp>
    </p:spTree>
    <p:extLst>
      <p:ext uri="{BB962C8B-B14F-4D97-AF65-F5344CB8AC3E}">
        <p14:creationId xmlns:p14="http://schemas.microsoft.com/office/powerpoint/2010/main" val="3745905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Vinh and thank you for stopping by this talk! Today I will present to you a project that I have had a great opportunity to take part of which is Developing a reference framework for typical development in the Young pig.</a:t>
            </a:r>
          </a:p>
          <a:p>
            <a:endParaRPr lang="en-US" dirty="0"/>
          </a:p>
          <a:p>
            <a:r>
              <a:rPr lang="en-US" dirty="0"/>
              <a:t>This work was done in collaboration between Traverse Science where Iam from,</a:t>
            </a:r>
          </a:p>
        </p:txBody>
      </p:sp>
      <p:sp>
        <p:nvSpPr>
          <p:cNvPr id="4" name="Slide Number Placeholder 3"/>
          <p:cNvSpPr>
            <a:spLocks noGrp="1"/>
          </p:cNvSpPr>
          <p:nvPr>
            <p:ph type="sldNum" sz="quarter" idx="5"/>
          </p:nvPr>
        </p:nvSpPr>
        <p:spPr/>
        <p:txBody>
          <a:bodyPr/>
          <a:lstStyle/>
          <a:p>
            <a:fld id="{70AB9B3D-D9CB-427F-99E3-A4045DF887FD}" type="slidenum">
              <a:rPr lang="en-US" smtClean="0"/>
              <a:t>1</a:t>
            </a:fld>
            <a:endParaRPr lang="en-US"/>
          </a:p>
        </p:txBody>
      </p:sp>
    </p:spTree>
    <p:extLst>
      <p:ext uri="{BB962C8B-B14F-4D97-AF65-F5344CB8AC3E}">
        <p14:creationId xmlns:p14="http://schemas.microsoft.com/office/powerpoint/2010/main" val="2607049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plots body weight is plotted as a function of the first 30 post natal days for rearing environment, sex, and feeding regiment. All in all, despite different trajectories between groups there were minimal differences in main effects of rearing </a:t>
            </a:r>
            <a:r>
              <a:rPr lang="en-US" dirty="0" err="1"/>
              <a:t>vinronment</a:t>
            </a:r>
            <a:r>
              <a:rPr lang="en-US" dirty="0"/>
              <a:t>, sex or feeding regiment. With </a:t>
            </a:r>
            <a:r>
              <a:rPr lang="en-US" dirty="0" err="1"/>
              <a:t>pvalues</a:t>
            </a:r>
            <a:r>
              <a:rPr lang="en-US" dirty="0"/>
              <a:t> greater than 0.05</a:t>
            </a:r>
          </a:p>
          <a:p>
            <a:endParaRPr lang="en-US" dirty="0"/>
          </a:p>
          <a:p>
            <a:r>
              <a:rPr lang="en-US" dirty="0"/>
              <a:t>Since there weren’t any difference between the rearing environment in terms of growth, the reference growth chart in the next slide was created from the artificially reared group that were fed a prescribed diet. Which includes 148 animals in that group.</a:t>
            </a:r>
          </a:p>
        </p:txBody>
      </p:sp>
      <p:sp>
        <p:nvSpPr>
          <p:cNvPr id="4" name="Slide Number Placeholder 3"/>
          <p:cNvSpPr>
            <a:spLocks noGrp="1"/>
          </p:cNvSpPr>
          <p:nvPr>
            <p:ph type="sldNum" sz="quarter" idx="5"/>
          </p:nvPr>
        </p:nvSpPr>
        <p:spPr/>
        <p:txBody>
          <a:bodyPr/>
          <a:lstStyle/>
          <a:p>
            <a:fld id="{70AB9B3D-D9CB-427F-99E3-A4045DF887FD}" type="slidenum">
              <a:rPr lang="en-US" smtClean="0"/>
              <a:t>10</a:t>
            </a:fld>
            <a:endParaRPr lang="en-US"/>
          </a:p>
        </p:txBody>
      </p:sp>
    </p:spTree>
    <p:extLst>
      <p:ext uri="{BB962C8B-B14F-4D97-AF65-F5344CB8AC3E}">
        <p14:creationId xmlns:p14="http://schemas.microsoft.com/office/powerpoint/2010/main" val="984059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constructed the reference growth chart in the style of the world health organization growth chart for boys and girls following similar quantiles 5,10,25,50,75and 95%.</a:t>
            </a:r>
          </a:p>
          <a:p>
            <a:endParaRPr lang="en-US" dirty="0"/>
          </a:p>
          <a:p>
            <a:r>
              <a:rPr lang="en-US" dirty="0"/>
              <a:t>This reference chart can be use to determine whether growth was within an expected range for different interventions.</a:t>
            </a:r>
          </a:p>
        </p:txBody>
      </p:sp>
      <p:sp>
        <p:nvSpPr>
          <p:cNvPr id="4" name="Slide Number Placeholder 3"/>
          <p:cNvSpPr>
            <a:spLocks noGrp="1"/>
          </p:cNvSpPr>
          <p:nvPr>
            <p:ph type="sldNum" sz="quarter" idx="5"/>
          </p:nvPr>
        </p:nvSpPr>
        <p:spPr/>
        <p:txBody>
          <a:bodyPr/>
          <a:lstStyle/>
          <a:p>
            <a:fld id="{70AB9B3D-D9CB-427F-99E3-A4045DF887FD}" type="slidenum">
              <a:rPr lang="en-US" smtClean="0"/>
              <a:t>11</a:t>
            </a:fld>
            <a:endParaRPr lang="en-US"/>
          </a:p>
        </p:txBody>
      </p:sp>
    </p:spTree>
    <p:extLst>
      <p:ext uri="{BB962C8B-B14F-4D97-AF65-F5344CB8AC3E}">
        <p14:creationId xmlns:p14="http://schemas.microsoft.com/office/powerpoint/2010/main" val="424997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overlay several examples to illustrate how this chart can be used. We see that pigs that were prescribed-fed with either prebiotic alone or prebiotics with milk </a:t>
            </a:r>
            <a:r>
              <a:rPr lang="en-US" dirty="0" err="1"/>
              <a:t>bioactives</a:t>
            </a:r>
            <a:r>
              <a:rPr lang="en-US" dirty="0"/>
              <a:t> in black and yellow </a:t>
            </a:r>
            <a:r>
              <a:rPr lang="en-US" dirty="0" err="1"/>
              <a:t>grewed</a:t>
            </a:r>
            <a:r>
              <a:rPr lang="en-US" dirty="0"/>
              <a:t> normally, hovering directly over that 50% quantile/</a:t>
            </a:r>
          </a:p>
          <a:p>
            <a:endParaRPr lang="en-US" dirty="0"/>
          </a:p>
          <a:p>
            <a:r>
              <a:rPr lang="en-US" dirty="0"/>
              <a:t>Where as </a:t>
            </a:r>
            <a:r>
              <a:rPr lang="en-US" dirty="0" err="1"/>
              <a:t>adlibitum</a:t>
            </a:r>
            <a:r>
              <a:rPr lang="en-US" dirty="0"/>
              <a:t> fed iron deficient pigs in the red here grew more poorly at around 25% quantile. The failure to thrive group here represents pigs that for whatever reasons just did not grew well or became sick, and so it became pretty clear to us that these terminally poor growth pigs may be identifiable within he first 10 days. </a:t>
            </a:r>
          </a:p>
          <a:p>
            <a:endParaRPr lang="en-US" dirty="0"/>
          </a:p>
          <a:p>
            <a:r>
              <a:rPr lang="en-US" dirty="0"/>
              <a:t>This group really served as a good metric to interpret severity of inhibited growth.</a:t>
            </a:r>
          </a:p>
          <a:p>
            <a:endParaRPr lang="en-US" dirty="0"/>
          </a:p>
          <a:p>
            <a:r>
              <a:rPr lang="en-US" dirty="0"/>
              <a:t>And on the polar opposite, some group grew exceptionally well, the iron sufficient group which was an internal control for the iron deficient group </a:t>
            </a:r>
            <a:r>
              <a:rPr lang="en-US" dirty="0" err="1"/>
              <a:t>grewed</a:t>
            </a:r>
            <a:r>
              <a:rPr lang="en-US" dirty="0"/>
              <a:t> past the 95% quantiles by PND 30, however a good thing to note here is that unlike other groups, these pigs were fed </a:t>
            </a:r>
            <a:r>
              <a:rPr lang="en-US" dirty="0" err="1"/>
              <a:t>adlibitum</a:t>
            </a:r>
            <a:r>
              <a:rPr lang="en-US" dirty="0"/>
              <a:t>. And if you remember from our previous plot, the ad lib fed pigs and prescribed fed pigs were similar until around day 15 where adlib pigs started to grow more quickly. Therefore this example here can represent an atypical case of accelerated growth.</a:t>
            </a:r>
          </a:p>
          <a:p>
            <a:endParaRPr lang="en-US" dirty="0"/>
          </a:p>
          <a:p>
            <a:r>
              <a:rPr lang="en-US" dirty="0"/>
              <a:t>So now we have looked at body weight data and made a reference chart out of it that can be used to identify typical growth, but can it be done for others?</a:t>
            </a:r>
          </a:p>
        </p:txBody>
      </p:sp>
      <p:sp>
        <p:nvSpPr>
          <p:cNvPr id="4" name="Slide Number Placeholder 3"/>
          <p:cNvSpPr>
            <a:spLocks noGrp="1"/>
          </p:cNvSpPr>
          <p:nvPr>
            <p:ph type="sldNum" sz="quarter" idx="5"/>
          </p:nvPr>
        </p:nvSpPr>
        <p:spPr/>
        <p:txBody>
          <a:bodyPr/>
          <a:lstStyle/>
          <a:p>
            <a:fld id="{70AB9B3D-D9CB-427F-99E3-A4045DF887FD}" type="slidenum">
              <a:rPr lang="en-US" smtClean="0"/>
              <a:t>12</a:t>
            </a:fld>
            <a:endParaRPr lang="en-US"/>
          </a:p>
        </p:txBody>
      </p:sp>
    </p:spTree>
    <p:extLst>
      <p:ext uri="{BB962C8B-B14F-4D97-AF65-F5344CB8AC3E}">
        <p14:creationId xmlns:p14="http://schemas.microsoft.com/office/powerpoint/2010/main" val="3732386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look at our organ weights, plotted here are density plots of relative brain, intestine and liver weight. And its relative because we’re looking at the organ weight as a percent of total body weight to control for differences in weight.</a:t>
            </a:r>
          </a:p>
          <a:p>
            <a:endParaRPr lang="en-US" dirty="0"/>
          </a:p>
          <a:p>
            <a:r>
              <a:rPr lang="en-US" dirty="0"/>
              <a:t>If your </a:t>
            </a:r>
            <a:r>
              <a:rPr lang="en-US" dirty="0" err="1"/>
              <a:t>enot</a:t>
            </a:r>
            <a:r>
              <a:rPr lang="en-US" dirty="0"/>
              <a:t> familiar with density plots they just </a:t>
            </a:r>
            <a:r>
              <a:rPr lang="en-US" b="0" i="0" dirty="0">
                <a:solidFill>
                  <a:srgbClr val="202124"/>
                </a:solidFill>
                <a:effectLst/>
                <a:latin typeface="Roboto" panose="02000000000000000000" pitchFamily="2" charset="0"/>
              </a:rPr>
              <a:t>shows the smoothed distribution of the points along the x-axis. The peaks of the </a:t>
            </a:r>
            <a:r>
              <a:rPr lang="en-US" b="1" i="0" dirty="0">
                <a:solidFill>
                  <a:srgbClr val="202124"/>
                </a:solidFill>
                <a:effectLst/>
                <a:latin typeface="Roboto" panose="02000000000000000000" pitchFamily="2" charset="0"/>
              </a:rPr>
              <a:t>density plot</a:t>
            </a:r>
            <a:r>
              <a:rPr lang="en-US" b="0" i="0" dirty="0">
                <a:solidFill>
                  <a:srgbClr val="202124"/>
                </a:solidFill>
                <a:effectLst/>
                <a:latin typeface="Roboto" panose="02000000000000000000" pitchFamily="2" charset="0"/>
              </a:rPr>
              <a:t> are at the locations where there </a:t>
            </a:r>
            <a:r>
              <a:rPr lang="en-US" b="1" i="0" dirty="0">
                <a:solidFill>
                  <a:srgbClr val="202124"/>
                </a:solidFill>
                <a:effectLst/>
                <a:latin typeface="Roboto" panose="02000000000000000000" pitchFamily="2" charset="0"/>
              </a:rPr>
              <a:t>is the</a:t>
            </a:r>
            <a:r>
              <a:rPr lang="en-US" b="0" i="0" dirty="0">
                <a:solidFill>
                  <a:srgbClr val="202124"/>
                </a:solidFill>
                <a:effectLst/>
                <a:latin typeface="Roboto" panose="02000000000000000000" pitchFamily="2" charset="0"/>
              </a:rPr>
              <a:t> highest concentration of points</a:t>
            </a:r>
          </a:p>
          <a:p>
            <a:endParaRPr lang="en-US" dirty="0"/>
          </a:p>
          <a:p>
            <a:endParaRPr lang="en-US" dirty="0"/>
          </a:p>
          <a:p>
            <a:r>
              <a:rPr lang="en-US" dirty="0"/>
              <a:t>We see that for cases of brain and liver that if we look at distributions alone, phthalate exposure and iron deficiency which are know disruptors or organ development are similar to the reference distribution. </a:t>
            </a:r>
          </a:p>
          <a:p>
            <a:endParaRPr lang="en-US" dirty="0"/>
          </a:p>
          <a:p>
            <a:r>
              <a:rPr lang="en-US" dirty="0"/>
              <a:t>This lead us to ask is this an appropriate way to look at this data? And Can existing data be used to further paint a richer picture?</a:t>
            </a:r>
          </a:p>
        </p:txBody>
      </p:sp>
      <p:sp>
        <p:nvSpPr>
          <p:cNvPr id="4" name="Slide Number Placeholder 3"/>
          <p:cNvSpPr>
            <a:spLocks noGrp="1"/>
          </p:cNvSpPr>
          <p:nvPr>
            <p:ph type="sldNum" sz="quarter" idx="5"/>
          </p:nvPr>
        </p:nvSpPr>
        <p:spPr/>
        <p:txBody>
          <a:bodyPr/>
          <a:lstStyle/>
          <a:p>
            <a:fld id="{70AB9B3D-D9CB-427F-99E3-A4045DF887FD}" type="slidenum">
              <a:rPr lang="en-US" smtClean="0"/>
              <a:t>13</a:t>
            </a:fld>
            <a:endParaRPr lang="en-US"/>
          </a:p>
        </p:txBody>
      </p:sp>
    </p:spTree>
    <p:extLst>
      <p:ext uri="{BB962C8B-B14F-4D97-AF65-F5344CB8AC3E}">
        <p14:creationId xmlns:p14="http://schemas.microsoft.com/office/powerpoint/2010/main" val="3520477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to unpack on this slide but lets focus on the left most A1 and A2 panel here. </a:t>
            </a:r>
          </a:p>
          <a:p>
            <a:endParaRPr lang="en-US" dirty="0"/>
          </a:p>
          <a:p>
            <a:r>
              <a:rPr lang="en-US" dirty="0"/>
              <a:t>In A1 we have the absolute brain weight and in A2 we have the relative brain weight that you’ve seen before. So here what we have done is plot the brain </a:t>
            </a:r>
            <a:r>
              <a:rPr lang="en-US" dirty="0" err="1"/>
              <a:t>wt</a:t>
            </a:r>
            <a:r>
              <a:rPr lang="en-US" dirty="0"/>
              <a:t> and regress that against the BW, in addition we also provide marginal boxplots to represent the data of each axis. </a:t>
            </a:r>
          </a:p>
          <a:p>
            <a:endParaRPr lang="en-US" dirty="0"/>
          </a:p>
          <a:p>
            <a:r>
              <a:rPr lang="en-US" dirty="0"/>
              <a:t>Focusing on A1 we can see that on our right box plot showing no difference in brain weight for choline deficient and reference pigs, however for our relative scenario we see there is a difference. But these body weight for the choline deficient group are also much smaller which is shown in our top boxplot so the relative change is more reflective of the change in body weight rather that brain growth.</a:t>
            </a:r>
          </a:p>
          <a:p>
            <a:r>
              <a:rPr lang="en-US" dirty="0"/>
              <a:t>Looking at the two slopes however, we can see that both slopes are pretty similar for the relative brain weight in A2, however the slope for choline deficient in the absolute brain weight is much more steep. This tells us that during choline deficiency, pigs that have higher body weight also have higher brain weight.</a:t>
            </a:r>
          </a:p>
          <a:p>
            <a:endParaRPr lang="en-US" dirty="0"/>
          </a:p>
          <a:p>
            <a:r>
              <a:rPr lang="en-US" dirty="0"/>
              <a:t>In the middle panel here we’re looking at the same type of plots but for intestines. You can here that iron deficient animals intestinal weights are similar to reference on both abs and relative scale. And as we’ve seen before in the density plots the iron sufficient group that was used as an </a:t>
            </a:r>
            <a:r>
              <a:rPr lang="en-US" dirty="0" err="1"/>
              <a:t>intertal</a:t>
            </a:r>
            <a:r>
              <a:rPr lang="en-US" dirty="0"/>
              <a:t> control showed a much higher weight that reference group.  And if we look at their slopes of the absolute intestine weight we see they follow a similar relationship, but when we switch to a relative scale, we notice that the </a:t>
            </a:r>
            <a:r>
              <a:rPr lang="en-US" dirty="0" err="1"/>
              <a:t>fe</a:t>
            </a:r>
            <a:r>
              <a:rPr lang="en-US" dirty="0"/>
              <a:t> deficient group is </a:t>
            </a:r>
            <a:r>
              <a:rPr lang="en-US" dirty="0" err="1"/>
              <a:t>mich</a:t>
            </a:r>
            <a:r>
              <a:rPr lang="en-US" dirty="0"/>
              <a:t> different, where </a:t>
            </a:r>
            <a:r>
              <a:rPr lang="en-US" dirty="0" err="1"/>
              <a:t>aniomals</a:t>
            </a:r>
            <a:r>
              <a:rPr lang="en-US" dirty="0"/>
              <a:t> with larger BW showed lower intestinal weight, this indicates that the accumulation of intestinal mass lagged behind the total body mass greatly is iron deficient animals.</a:t>
            </a:r>
          </a:p>
          <a:p>
            <a:endParaRPr lang="en-US" dirty="0"/>
          </a:p>
          <a:p>
            <a:r>
              <a:rPr lang="en-US" dirty="0"/>
              <a:t>Lastly, our panel on the right compares Phthalate exposure to the reference group and we’re looking at liver weight here. Like intestinal weight if we look at liver weight alone, there is no significant difference on both an abs and relative scale, but its when we compare the slopes that they reveal another story. On either abs or relative scale the regression of liver </a:t>
            </a:r>
            <a:r>
              <a:rPr lang="en-US" dirty="0" err="1"/>
              <a:t>wt</a:t>
            </a:r>
            <a:r>
              <a:rPr lang="en-US" dirty="0"/>
              <a:t> to BW for phthalate exposure differs greatly from the reference group, and this is quite stunning on the relative scale here where ,the liver weight decreased with body weight more rapidly than reference group.</a:t>
            </a:r>
          </a:p>
          <a:p>
            <a:endParaRPr lang="en-US" dirty="0"/>
          </a:p>
          <a:p>
            <a:r>
              <a:rPr lang="en-US" dirty="0"/>
              <a:t>This is a more substantial example from where if we just look from </a:t>
            </a:r>
            <a:r>
              <a:rPr lang="en-US" dirty="0" err="1"/>
              <a:t>avs</a:t>
            </a:r>
            <a:r>
              <a:rPr lang="en-US" dirty="0"/>
              <a:t> and </a:t>
            </a:r>
            <a:r>
              <a:rPr lang="en-US" dirty="0" err="1"/>
              <a:t>realiver</a:t>
            </a:r>
            <a:r>
              <a:rPr lang="en-US" dirty="0"/>
              <a:t> weight alone, high exposure of phthalate might be considered safe, despite published reports that it can perturb liver metabolisms in rodent.</a:t>
            </a:r>
          </a:p>
          <a:p>
            <a:endParaRPr lang="en-US" dirty="0"/>
          </a:p>
          <a:p>
            <a:endParaRPr lang="en-US" dirty="0"/>
          </a:p>
          <a:p>
            <a:r>
              <a:rPr lang="en-US" dirty="0"/>
              <a:t>This gets us to our punchline that looking at organ weight distribution alone isn’t enough, we need to look at these data on a bivariate level to better enhance our understanding of what is safe.</a:t>
            </a:r>
          </a:p>
          <a:p>
            <a:endParaRPr lang="en-US" dirty="0"/>
          </a:p>
        </p:txBody>
      </p:sp>
      <p:sp>
        <p:nvSpPr>
          <p:cNvPr id="4" name="Slide Number Placeholder 3"/>
          <p:cNvSpPr>
            <a:spLocks noGrp="1"/>
          </p:cNvSpPr>
          <p:nvPr>
            <p:ph type="sldNum" sz="quarter" idx="5"/>
          </p:nvPr>
        </p:nvSpPr>
        <p:spPr/>
        <p:txBody>
          <a:bodyPr/>
          <a:lstStyle/>
          <a:p>
            <a:fld id="{70AB9B3D-D9CB-427F-99E3-A4045DF887FD}" type="slidenum">
              <a:rPr lang="en-US" smtClean="0"/>
              <a:t>14</a:t>
            </a:fld>
            <a:endParaRPr lang="en-US"/>
          </a:p>
        </p:txBody>
      </p:sp>
    </p:spTree>
    <p:extLst>
      <p:ext uri="{BB962C8B-B14F-4D97-AF65-F5344CB8AC3E}">
        <p14:creationId xmlns:p14="http://schemas.microsoft.com/office/powerpoint/2010/main" val="133847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wrap up, I want to quickly go over some limitation of this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Given the dynamic nature of scientific objectives over a decade, this database was highly imbalanced with respect to the study designs, sampling frequencies, and sample sizes between studies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factors, however, may have minimal effect on the interpretation of data within a study as all subjects were treated similarly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data reported were chosen as they were all from studies conducted by and owned by the authors, who had access to the raw data</a:t>
            </a:r>
          </a:p>
          <a:p>
            <a:endParaRPr lang="en-US" dirty="0"/>
          </a:p>
        </p:txBody>
      </p:sp>
      <p:sp>
        <p:nvSpPr>
          <p:cNvPr id="4" name="Slide Number Placeholder 3"/>
          <p:cNvSpPr>
            <a:spLocks noGrp="1"/>
          </p:cNvSpPr>
          <p:nvPr>
            <p:ph type="sldNum" sz="quarter" idx="5"/>
          </p:nvPr>
        </p:nvSpPr>
        <p:spPr/>
        <p:txBody>
          <a:bodyPr/>
          <a:lstStyle/>
          <a:p>
            <a:fld id="{70AB9B3D-D9CB-427F-99E3-A4045DF887FD}" type="slidenum">
              <a:rPr lang="en-US" smtClean="0"/>
              <a:t>15</a:t>
            </a:fld>
            <a:endParaRPr lang="en-US"/>
          </a:p>
        </p:txBody>
      </p:sp>
    </p:spTree>
    <p:extLst>
      <p:ext uri="{BB962C8B-B14F-4D97-AF65-F5344CB8AC3E}">
        <p14:creationId xmlns:p14="http://schemas.microsoft.com/office/powerpoint/2010/main" val="2539980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the </a:t>
            </a:r>
            <a:r>
              <a:rPr lang="en-US" dirty="0" err="1"/>
              <a:t>liminations</a:t>
            </a:r>
            <a:r>
              <a:rPr lang="en-US" dirty="0"/>
              <a:t> listed before really present us with future opportunities, opportunities to have a dynamic and collaborative database.</a:t>
            </a:r>
          </a:p>
          <a:p>
            <a:endParaRPr lang="en-US" dirty="0"/>
          </a:p>
          <a:p>
            <a:r>
              <a:rPr lang="en-US" dirty="0"/>
              <a:t>And so this database</a:t>
            </a:r>
          </a:p>
        </p:txBody>
      </p:sp>
      <p:sp>
        <p:nvSpPr>
          <p:cNvPr id="4" name="Slide Number Placeholder 3"/>
          <p:cNvSpPr>
            <a:spLocks noGrp="1"/>
          </p:cNvSpPr>
          <p:nvPr>
            <p:ph type="sldNum" sz="quarter" idx="5"/>
          </p:nvPr>
        </p:nvSpPr>
        <p:spPr/>
        <p:txBody>
          <a:bodyPr/>
          <a:lstStyle/>
          <a:p>
            <a:fld id="{70AB9B3D-D9CB-427F-99E3-A4045DF887FD}" type="slidenum">
              <a:rPr lang="en-US" smtClean="0"/>
              <a:t>16</a:t>
            </a:fld>
            <a:endParaRPr lang="en-US"/>
          </a:p>
        </p:txBody>
      </p:sp>
    </p:spTree>
    <p:extLst>
      <p:ext uri="{BB962C8B-B14F-4D97-AF65-F5344CB8AC3E}">
        <p14:creationId xmlns:p14="http://schemas.microsoft.com/office/powerpoint/2010/main" val="180609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want to disclose our funding, which are the entities listed here</a:t>
            </a:r>
          </a:p>
        </p:txBody>
      </p:sp>
      <p:sp>
        <p:nvSpPr>
          <p:cNvPr id="4" name="Slide Number Placeholder 3"/>
          <p:cNvSpPr>
            <a:spLocks noGrp="1"/>
          </p:cNvSpPr>
          <p:nvPr>
            <p:ph type="sldNum" sz="quarter" idx="5"/>
          </p:nvPr>
        </p:nvSpPr>
        <p:spPr/>
        <p:txBody>
          <a:bodyPr/>
          <a:lstStyle/>
          <a:p>
            <a:fld id="{70AB9B3D-D9CB-427F-99E3-A4045DF887FD}" type="slidenum">
              <a:rPr lang="en-US" smtClean="0"/>
              <a:t>2</a:t>
            </a:fld>
            <a:endParaRPr lang="en-US"/>
          </a:p>
        </p:txBody>
      </p:sp>
    </p:spTree>
    <p:extLst>
      <p:ext uri="{BB962C8B-B14F-4D97-AF65-F5344CB8AC3E}">
        <p14:creationId xmlns:p14="http://schemas.microsoft.com/office/powerpoint/2010/main" val="331409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Beginning with the motivation of this project we wanted to ask how can safety assessments of new ingredient in infant formula be improved?</a:t>
            </a:r>
          </a:p>
          <a:p>
            <a:endParaRPr lang="en-US" dirty="0"/>
          </a:p>
          <a:p>
            <a:r>
              <a:rPr lang="en-US" dirty="0"/>
              <a:t>And also when are deviations from typical a concern</a:t>
            </a:r>
          </a:p>
        </p:txBody>
      </p:sp>
      <p:sp>
        <p:nvSpPr>
          <p:cNvPr id="4" name="Slide Number Placeholder 3"/>
          <p:cNvSpPr>
            <a:spLocks noGrp="1"/>
          </p:cNvSpPr>
          <p:nvPr>
            <p:ph type="sldNum" sz="quarter" idx="5"/>
          </p:nvPr>
        </p:nvSpPr>
        <p:spPr/>
        <p:txBody>
          <a:bodyPr/>
          <a:lstStyle/>
          <a:p>
            <a:fld id="{70AB9B3D-D9CB-427F-99E3-A4045DF887FD}" type="slidenum">
              <a:rPr lang="en-US" smtClean="0"/>
              <a:t>3</a:t>
            </a:fld>
            <a:endParaRPr lang="en-US"/>
          </a:p>
        </p:txBody>
      </p:sp>
    </p:spTree>
    <p:extLst>
      <p:ext uri="{BB962C8B-B14F-4D97-AF65-F5344CB8AC3E}">
        <p14:creationId xmlns:p14="http://schemas.microsoft.com/office/powerpoint/2010/main" val="2261985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Rodents</a:t>
            </a:r>
          </a:p>
          <a:p>
            <a:pPr lvl="1"/>
            <a:r>
              <a:rPr lang="en-US" sz="3600" dirty="0"/>
              <a:t>Pre-weaning feeding is difficult</a:t>
            </a:r>
          </a:p>
          <a:p>
            <a:pPr lvl="2"/>
            <a:r>
              <a:rPr lang="en-US" sz="3600" dirty="0"/>
              <a:t>Both oral gavage and individual rearing induce significant stress effects</a:t>
            </a:r>
          </a:p>
          <a:p>
            <a:endParaRPr lang="en-US" sz="3600" dirty="0"/>
          </a:p>
          <a:p>
            <a:r>
              <a:rPr lang="en-US" sz="3600" b="1" dirty="0"/>
              <a:t>Pigs</a:t>
            </a:r>
          </a:p>
          <a:p>
            <a:pPr lvl="1"/>
            <a:r>
              <a:rPr lang="en-US" sz="3600" dirty="0"/>
              <a:t>The National Academy of Medicine recommends nonhuman primates and </a:t>
            </a:r>
            <a:r>
              <a:rPr lang="en-US" sz="3600" b="1" i="1" dirty="0"/>
              <a:t>young pigs </a:t>
            </a:r>
            <a:r>
              <a:rPr lang="en-US" sz="3600" dirty="0"/>
              <a:t>as alternative developmental models to rodents given the difficulty of feeding preweaning rodents</a:t>
            </a:r>
          </a:p>
          <a:p>
            <a:pPr lvl="1"/>
            <a:r>
              <a:rPr lang="en-US" sz="3600" dirty="0"/>
              <a:t>These models have similar gastrointestinal and neurodevelopmental patterns, improving their </a:t>
            </a:r>
            <a:r>
              <a:rPr lang="en-US" sz="3600" b="1" dirty="0"/>
              <a:t>translational value</a:t>
            </a:r>
          </a:p>
          <a:p>
            <a:r>
              <a:rPr lang="en-US" dirty="0"/>
              <a:t>---------------------------------------</a:t>
            </a:r>
          </a:p>
          <a:p>
            <a:r>
              <a:rPr lang="en-US" dirty="0"/>
              <a:t>Level one are organ weights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A key benefit is also the immune development, </a:t>
            </a:r>
            <a:r>
              <a:rPr lang="en-US" sz="1800" dirty="0" err="1">
                <a:effectLst/>
                <a:latin typeface="Segoe UI" panose="020B0502040204020203" pitchFamily="34" charset="0"/>
              </a:rPr>
              <a:t>whichis</a:t>
            </a:r>
            <a:r>
              <a:rPr lang="en-US" sz="1800" dirty="0">
                <a:effectLst/>
                <a:latin typeface="Segoe UI" panose="020B0502040204020203" pitchFamily="34" charset="0"/>
              </a:rPr>
              <a:t> much closer - 80% homologous in to man for pig, vs. 10% for rodents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a:t>
            </a:r>
            <a:endParaRPr lang="en-US" sz="1800" dirty="0">
              <a:effectLst/>
              <a:latin typeface="Arial" panose="020B0604020202020204" pitchFamily="34" charset="0"/>
            </a:endParaRPr>
          </a:p>
          <a:p>
            <a:r>
              <a:rPr lang="en-US" dirty="0"/>
              <a:t> The national academy of medicine provided this guideline on considerations to make when testing for safety and quality of ingredients in infant formula.</a:t>
            </a:r>
          </a:p>
          <a:p>
            <a:endParaRPr lang="en-US" dirty="0"/>
          </a:p>
          <a:p>
            <a:r>
              <a:rPr lang="en-US" dirty="0"/>
              <a:t>So if we take a look at this flow chart on the left here it starts out with conducting a preclinical study in which if there isn’t any evidence of abnormalities from external data that are found we can proceed to </a:t>
            </a:r>
            <a:r>
              <a:rPr lang="en-US" dirty="0" err="1"/>
              <a:t>lebel</a:t>
            </a:r>
            <a:r>
              <a:rPr lang="en-US" dirty="0"/>
              <a:t> 1 </a:t>
            </a:r>
            <a:r>
              <a:rPr lang="en-US" dirty="0" err="1"/>
              <a:t>aseesments</a:t>
            </a:r>
            <a:r>
              <a:rPr lang="en-US" dirty="0"/>
              <a:t> which are assessment looking at organ weights, if no adverse effects are found we can continue to clinical studies. If there are adverse effect either based on the level 1 assessment or from external </a:t>
            </a:r>
            <a:r>
              <a:rPr lang="en-US" dirty="0" err="1"/>
              <a:t>ecidence</a:t>
            </a:r>
            <a:r>
              <a:rPr lang="en-US" dirty="0"/>
              <a:t> a level 2 assessment then needs to be carried out, which usually involve immunohistochemistry and cell-culture work. </a:t>
            </a:r>
          </a:p>
          <a:p>
            <a:endParaRPr lang="en-US" dirty="0"/>
          </a:p>
          <a:p>
            <a:r>
              <a:rPr lang="en-US" dirty="0"/>
              <a:t>The IOM also recommends non human primates and young pigs as alternative developmental models to rodent given pre weaning feeding is difficult. Thus using the pig as a model here is highly translatable to humans</a:t>
            </a:r>
          </a:p>
        </p:txBody>
      </p:sp>
      <p:sp>
        <p:nvSpPr>
          <p:cNvPr id="4" name="Slide Number Placeholder 3"/>
          <p:cNvSpPr>
            <a:spLocks noGrp="1"/>
          </p:cNvSpPr>
          <p:nvPr>
            <p:ph type="sldNum" sz="quarter" idx="5"/>
          </p:nvPr>
        </p:nvSpPr>
        <p:spPr/>
        <p:txBody>
          <a:bodyPr/>
          <a:lstStyle/>
          <a:p>
            <a:fld id="{70AB9B3D-D9CB-427F-99E3-A4045DF887FD}" type="slidenum">
              <a:rPr lang="en-US" smtClean="0"/>
              <a:t>4</a:t>
            </a:fld>
            <a:endParaRPr lang="en-US"/>
          </a:p>
        </p:txBody>
      </p:sp>
    </p:spTree>
    <p:extLst>
      <p:ext uri="{BB962C8B-B14F-4D97-AF65-F5344CB8AC3E}">
        <p14:creationId xmlns:p14="http://schemas.microsoft.com/office/powerpoint/2010/main" val="2371246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pigs are a great model for translational research, we should appreciate the differences between their rearing environment, that is between sow-reared and artificially reared pigs.</a:t>
            </a:r>
          </a:p>
          <a:p>
            <a:endParaRPr lang="en-US" dirty="0"/>
          </a:p>
          <a:p>
            <a:r>
              <a:rPr lang="en-US" dirty="0"/>
              <a:t>Lets take a look at the pros and cons for each. Sow reared are raised with maternal care and thus consume porcine milk and have littermate interaction.</a:t>
            </a:r>
          </a:p>
          <a:p>
            <a:r>
              <a:rPr lang="en-US" dirty="0"/>
              <a:t>As for cons, there can be competition for nutrition, and because they consume porcine milk we cant control the milk composition or the intake. They are also difficult to conduct behavioral trials on</a:t>
            </a:r>
          </a:p>
          <a:p>
            <a:endParaRPr lang="en-US" dirty="0"/>
          </a:p>
          <a:p>
            <a:endParaRPr lang="en-US" dirty="0"/>
          </a:p>
          <a:p>
            <a:r>
              <a:rPr lang="en-US" dirty="0"/>
              <a:t> Pros for artificially reared pigs include the ability to have complete nutritional control, human interaction and are easier to conduct behavioral trials on. Cons for this group includes that absence in maternal care and rearing, and because of that they also do not consume porcine milk. They also have fewer littermate interactions</a:t>
            </a:r>
          </a:p>
          <a:p>
            <a:endParaRPr lang="en-US" dirty="0"/>
          </a:p>
          <a:p>
            <a:r>
              <a:rPr lang="en-US" dirty="0"/>
              <a:t>The important thing to note here is that NEW ingredients cant be tested in sow-reared models, so </a:t>
            </a:r>
            <a:r>
              <a:rPr lang="en-US" dirty="0" err="1"/>
              <a:t>theres</a:t>
            </a:r>
            <a:r>
              <a:rPr lang="en-US" dirty="0"/>
              <a:t> a lot of reliance on artificially reared pigs to test those. The good thing is that a recent study by the </a:t>
            </a:r>
            <a:r>
              <a:rPr lang="en-US" dirty="0" err="1"/>
              <a:t>dilger</a:t>
            </a:r>
            <a:r>
              <a:rPr lang="en-US" dirty="0"/>
              <a:t> lab at UIUC found that growth has been shown to be equivalent between artificially reared and sow reared pigs.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0AB9B3D-D9CB-427F-99E3-A4045DF887FD}" type="slidenum">
              <a:rPr lang="en-US" smtClean="0"/>
              <a:t>5</a:t>
            </a:fld>
            <a:endParaRPr lang="en-US"/>
          </a:p>
        </p:txBody>
      </p:sp>
    </p:spTree>
    <p:extLst>
      <p:ext uri="{BB962C8B-B14F-4D97-AF65-F5344CB8AC3E}">
        <p14:creationId xmlns:p14="http://schemas.microsoft.com/office/powerpoint/2010/main" val="99401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clinical trials, investigations into novel formula rely on reference or standardized growth charts in order to assess growth and tolerance, as shown in this char to the left here.</a:t>
            </a:r>
          </a:p>
          <a:p>
            <a:endParaRPr lang="en-US" dirty="0"/>
          </a:p>
          <a:p>
            <a:r>
              <a:rPr lang="en-US" dirty="0"/>
              <a:t>However, reference ranges are currently not available for young pigs, which leads to the problem, what do you compare it to when your performing a preclinical assessment? We don’t really know whether formula 1 or formula 2 of whatever response variable is comparable to the typical range.</a:t>
            </a:r>
          </a:p>
          <a:p>
            <a:endParaRPr lang="en-US" dirty="0"/>
          </a:p>
          <a:p>
            <a:r>
              <a:rPr lang="en-US" dirty="0"/>
              <a:t>And if we can’t compare it to a typical range, we do not know they are safe</a:t>
            </a:r>
          </a:p>
        </p:txBody>
      </p:sp>
      <p:sp>
        <p:nvSpPr>
          <p:cNvPr id="4" name="Slide Number Placeholder 3"/>
          <p:cNvSpPr>
            <a:spLocks noGrp="1"/>
          </p:cNvSpPr>
          <p:nvPr>
            <p:ph type="sldNum" sz="quarter" idx="5"/>
          </p:nvPr>
        </p:nvSpPr>
        <p:spPr/>
        <p:txBody>
          <a:bodyPr/>
          <a:lstStyle/>
          <a:p>
            <a:fld id="{70AB9B3D-D9CB-427F-99E3-A4045DF887FD}" type="slidenum">
              <a:rPr lang="en-US" smtClean="0"/>
              <a:t>6</a:t>
            </a:fld>
            <a:endParaRPr lang="en-US"/>
          </a:p>
        </p:txBody>
      </p:sp>
    </p:spTree>
    <p:extLst>
      <p:ext uri="{BB962C8B-B14F-4D97-AF65-F5344CB8AC3E}">
        <p14:creationId xmlns:p14="http://schemas.microsoft.com/office/powerpoint/2010/main" val="2594625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the problem is this limiting factor of reference data, where there are a few X-for-age-charts, which makes you question whether internal controls are adequate, and whether we can differentiate between statistical and biological significance.</a:t>
            </a:r>
          </a:p>
          <a:p>
            <a:endParaRPr lang="en-US" dirty="0"/>
          </a:p>
          <a:p>
            <a:r>
              <a:rPr lang="en-US" dirty="0"/>
              <a:t>In this project we propose a solution in the development of a collaborative in nature reference chart to classify typical development of Young pigs for use in the safety and efficacy of infant formula.</a:t>
            </a:r>
          </a:p>
          <a:p>
            <a:endParaRPr lang="en-US" dirty="0"/>
          </a:p>
          <a:p>
            <a:r>
              <a:rPr lang="en-US" dirty="0"/>
              <a:t>Similar to the growth percentile chart for boys and girls put out by the world health organization</a:t>
            </a:r>
          </a:p>
        </p:txBody>
      </p:sp>
      <p:sp>
        <p:nvSpPr>
          <p:cNvPr id="4" name="Slide Number Placeholder 3"/>
          <p:cNvSpPr>
            <a:spLocks noGrp="1"/>
          </p:cNvSpPr>
          <p:nvPr>
            <p:ph type="sldNum" sz="quarter" idx="5"/>
          </p:nvPr>
        </p:nvSpPr>
        <p:spPr/>
        <p:txBody>
          <a:bodyPr/>
          <a:lstStyle/>
          <a:p>
            <a:fld id="{70AB9B3D-D9CB-427F-99E3-A4045DF887FD}" type="slidenum">
              <a:rPr lang="en-US" smtClean="0"/>
              <a:t>7</a:t>
            </a:fld>
            <a:endParaRPr lang="en-US"/>
          </a:p>
        </p:txBody>
      </p:sp>
    </p:spTree>
    <p:extLst>
      <p:ext uri="{BB962C8B-B14F-4D97-AF65-F5344CB8AC3E}">
        <p14:creationId xmlns:p14="http://schemas.microsoft.com/office/powerpoint/2010/main" val="3154821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sets that were analyzed comes from 22 studies which spans over a decade of research in young pigs, we had over 18,000 data points from 786 animals. Represented in this table here are just 10 of the studies and two of the many </a:t>
            </a:r>
            <a:r>
              <a:rPr lang="en-US" dirty="0" err="1"/>
              <a:t>many</a:t>
            </a:r>
            <a:r>
              <a:rPr lang="en-US" dirty="0"/>
              <a:t> metadata that was collected.</a:t>
            </a:r>
          </a:p>
          <a:p>
            <a:endParaRPr lang="en-US" dirty="0"/>
          </a:p>
          <a:p>
            <a:r>
              <a:rPr lang="en-US" dirty="0"/>
              <a:t>The process for this analyses follows like so: we import all data, Use R-programming language to tidy the datasets into a format that is analyzable. We then do a loop of transformation, visualization and modeling of the data until the best statistical model was found to represent the data, in this case it was a non linear mixed effect model.</a:t>
            </a:r>
          </a:p>
        </p:txBody>
      </p:sp>
      <p:sp>
        <p:nvSpPr>
          <p:cNvPr id="4" name="Slide Number Placeholder 3"/>
          <p:cNvSpPr>
            <a:spLocks noGrp="1"/>
          </p:cNvSpPr>
          <p:nvPr>
            <p:ph type="sldNum" sz="quarter" idx="5"/>
          </p:nvPr>
        </p:nvSpPr>
        <p:spPr/>
        <p:txBody>
          <a:bodyPr/>
          <a:lstStyle/>
          <a:p>
            <a:fld id="{70AB9B3D-D9CB-427F-99E3-A4045DF887FD}" type="slidenum">
              <a:rPr lang="en-US" smtClean="0"/>
              <a:t>8</a:t>
            </a:fld>
            <a:endParaRPr lang="en-US"/>
          </a:p>
        </p:txBody>
      </p:sp>
    </p:spTree>
    <p:extLst>
      <p:ext uri="{BB962C8B-B14F-4D97-AF65-F5344CB8AC3E}">
        <p14:creationId xmlns:p14="http://schemas.microsoft.com/office/powerpoint/2010/main" val="1454731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schematic that shows the inclusion and exclusion process and the total number in each group. In total, we have data collected from 786 pigs .the control groups which are animals from the 22 studies that were fed control diets and the experimental group includes pigs that were fed with intervention diets. Control pigs are further broken down into their sex rearing environment and feed regimen. Organ weights were also collected and are shown here, in total we have about 137 in the experimental group and 158 om the reference group.</a:t>
            </a:r>
          </a:p>
        </p:txBody>
      </p:sp>
      <p:sp>
        <p:nvSpPr>
          <p:cNvPr id="4" name="Slide Number Placeholder 3"/>
          <p:cNvSpPr>
            <a:spLocks noGrp="1"/>
          </p:cNvSpPr>
          <p:nvPr>
            <p:ph type="sldNum" sz="quarter" idx="5"/>
          </p:nvPr>
        </p:nvSpPr>
        <p:spPr/>
        <p:txBody>
          <a:bodyPr/>
          <a:lstStyle/>
          <a:p>
            <a:fld id="{70AB9B3D-D9CB-427F-99E3-A4045DF887FD}" type="slidenum">
              <a:rPr lang="en-US" smtClean="0"/>
              <a:t>9</a:t>
            </a:fld>
            <a:endParaRPr lang="en-US"/>
          </a:p>
        </p:txBody>
      </p:sp>
    </p:spTree>
    <p:extLst>
      <p:ext uri="{BB962C8B-B14F-4D97-AF65-F5344CB8AC3E}">
        <p14:creationId xmlns:p14="http://schemas.microsoft.com/office/powerpoint/2010/main" val="3480195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1.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2500-249A-4005-B181-E78D73865D5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D5ABCFC7-56A1-4A4F-BC77-17F41030B1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8644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pic>
        <p:nvPicPr>
          <p:cNvPr id="9" name="Picture 8" descr="A picture containing text, sign&#10;&#10;Description automatically generated">
            <a:extLst>
              <a:ext uri="{FF2B5EF4-FFF2-40B4-BE49-F238E27FC236}">
                <a16:creationId xmlns:a16="http://schemas.microsoft.com/office/drawing/2014/main" id="{A56F8FCB-B953-41EF-9242-12769B1AD0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5325" y="1511299"/>
            <a:ext cx="2861350" cy="4255013"/>
          </a:xfrm>
          <a:prstGeom prst="rect">
            <a:avLst/>
          </a:prstGeom>
        </p:spPr>
      </p:pic>
      <p:sp>
        <p:nvSpPr>
          <p:cNvPr id="10" name="TextBox 9">
            <a:extLst>
              <a:ext uri="{FF2B5EF4-FFF2-40B4-BE49-F238E27FC236}">
                <a16:creationId xmlns:a16="http://schemas.microsoft.com/office/drawing/2014/main" id="{7A44EBAA-93DD-4EDB-9B89-B53877CE7FD7}"/>
              </a:ext>
            </a:extLst>
          </p:cNvPr>
          <p:cNvSpPr txBox="1"/>
          <p:nvPr userDrawn="1"/>
        </p:nvSpPr>
        <p:spPr>
          <a:xfrm>
            <a:off x="914400" y="1511299"/>
            <a:ext cx="4381500" cy="954107"/>
          </a:xfrm>
          <a:prstGeom prst="rect">
            <a:avLst/>
          </a:prstGeom>
          <a:noFill/>
        </p:spPr>
        <p:txBody>
          <a:bodyPr wrap="square" rtlCol="0">
            <a:spAutoFit/>
          </a:bodyPr>
          <a:lstStyle/>
          <a:p>
            <a:r>
              <a:rPr lang="en-US" sz="2800" b="1"/>
              <a:t>Thank you for choosing to Traverse Science with us</a:t>
            </a:r>
          </a:p>
        </p:txBody>
      </p:sp>
      <p:sp>
        <p:nvSpPr>
          <p:cNvPr id="11" name="TextBox 10">
            <a:extLst>
              <a:ext uri="{FF2B5EF4-FFF2-40B4-BE49-F238E27FC236}">
                <a16:creationId xmlns:a16="http://schemas.microsoft.com/office/drawing/2014/main" id="{EE58C065-2E33-4BE9-8726-4E497A5348C2}"/>
              </a:ext>
            </a:extLst>
          </p:cNvPr>
          <p:cNvSpPr txBox="1"/>
          <p:nvPr userDrawn="1"/>
        </p:nvSpPr>
        <p:spPr>
          <a:xfrm>
            <a:off x="7153275" y="5193497"/>
            <a:ext cx="4812050" cy="892552"/>
          </a:xfrm>
          <a:prstGeom prst="rect">
            <a:avLst/>
          </a:prstGeom>
          <a:noFill/>
        </p:spPr>
        <p:txBody>
          <a:bodyPr wrap="square" rtlCol="0">
            <a:spAutoFit/>
          </a:bodyPr>
          <a:lstStyle/>
          <a:p>
            <a:r>
              <a:rPr lang="en-US" sz="2800" b="1" dirty="0"/>
              <a:t>Questions?</a:t>
            </a:r>
          </a:p>
          <a:p>
            <a:r>
              <a:rPr lang="en-US" sz="2400" b="0" i="0" u="none" strike="noStrike" dirty="0">
                <a:solidFill>
                  <a:schemeClr val="accent1"/>
                </a:solidFill>
                <a:effectLst/>
                <a:latin typeface="Montserrat"/>
              </a:rPr>
              <a:t>engage@traversescience.com</a:t>
            </a:r>
            <a:endParaRPr lang="en-US" sz="2400" b="1" u="none" dirty="0">
              <a:solidFill>
                <a:schemeClr val="accent1"/>
              </a:solidFill>
            </a:endParaRPr>
          </a:p>
        </p:txBody>
      </p:sp>
    </p:spTree>
    <p:extLst>
      <p:ext uri="{BB962C8B-B14F-4D97-AF65-F5344CB8AC3E}">
        <p14:creationId xmlns:p14="http://schemas.microsoft.com/office/powerpoint/2010/main" val="3282807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DEBBB-60BD-4D9A-9F6C-40901D90C235}"/>
              </a:ext>
            </a:extLst>
          </p:cNvPr>
          <p:cNvSpPr>
            <a:spLocks noGrp="1"/>
          </p:cNvSpPr>
          <p:nvPr>
            <p:ph type="ctrTitle"/>
          </p:nvPr>
        </p:nvSpPr>
        <p:spPr>
          <a:xfrm>
            <a:off x="1607975" y="1840820"/>
            <a:ext cx="9144000" cy="212469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3A85E7-9840-414B-A79E-7BBEB326907C}"/>
              </a:ext>
            </a:extLst>
          </p:cNvPr>
          <p:cNvSpPr>
            <a:spLocks noGrp="1"/>
          </p:cNvSpPr>
          <p:nvPr>
            <p:ph type="subTitle" idx="1"/>
          </p:nvPr>
        </p:nvSpPr>
        <p:spPr>
          <a:xfrm>
            <a:off x="1607975" y="4320495"/>
            <a:ext cx="9144000" cy="14734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0114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3663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2500-249A-4005-B181-E78D73865D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ABCFC7-56A1-4A4F-BC77-17F41030B1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56853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0C73-3398-46ED-B5F6-900D59836C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5F7113-7CAD-48E7-9972-2C675B1349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614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DFEC5-6A80-403F-8F86-1A19B9C9EF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4949E4-928E-4864-B240-75E50BE726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48FC0D-3B23-498B-BD57-1140DCCAD3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4685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FFF50-8BB3-4F55-A297-BD5313A2FE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5595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36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D4E1-6B62-498F-AE52-9C8A16220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0C1BBB-96D5-4DCF-8954-298479C19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957F69-EEF7-43F9-AE50-5757E0598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91274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CA85-3935-4E33-94E6-C2443DA64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E7794-DA2C-4130-AA52-C0F3894BD7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C6B633-B80B-4E6E-8B65-B9263A3504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1402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0C73-3398-46ED-B5F6-900D59836C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5F7113-7CAD-48E7-9972-2C675B1349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3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DFEC5-6A80-403F-8F86-1A19B9C9EF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4949E4-928E-4864-B240-75E50BE726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48FC0D-3B23-498B-BD57-1140DCCAD3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876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FFF50-8BB3-4F55-A297-BD5313A2FE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6269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256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D4E1-6B62-498F-AE52-9C8A16220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0C1BBB-96D5-4DCF-8954-298479C19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957F69-EEF7-43F9-AE50-5757E0598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75147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CA85-3935-4E33-94E6-C2443DA64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E7794-DA2C-4130-AA52-C0F3894BD7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C6B633-B80B-4E6E-8B65-B9263A3504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35417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F7B40E6-07B8-4B5D-A4AB-96E6FC4EFB3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8" imgH="278" progId="TCLayout.ActiveDocument.1">
                  <p:embed/>
                </p:oleObj>
              </mc:Choice>
              <mc:Fallback>
                <p:oleObj name="think-cell Slide" r:id="rId4" imgW="278" imgH="278" progId="TCLayout.ActiveDocument.1">
                  <p:embed/>
                  <p:pic>
                    <p:nvPicPr>
                      <p:cNvPr id="8" name="Object 7" hidden="1">
                        <a:extLst>
                          <a:ext uri="{FF2B5EF4-FFF2-40B4-BE49-F238E27FC236}">
                            <a16:creationId xmlns:a16="http://schemas.microsoft.com/office/drawing/2014/main" id="{3F7B40E6-07B8-4B5D-A4AB-96E6FC4EFB3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2A8C72A-A985-4504-BDED-8811194249D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Kite Display" panose="02000000000000000000" pitchFamily="50" charset="0"/>
              <a:ea typeface="+mj-ea"/>
              <a:cs typeface="+mj-cs"/>
              <a:sym typeface="Kite Display" panose="02000000000000000000" pitchFamily="50" charset="0"/>
            </a:endParaRPr>
          </a:p>
        </p:txBody>
      </p:sp>
      <p:sp>
        <p:nvSpPr>
          <p:cNvPr id="2" name="Title 1">
            <a:extLst>
              <a:ext uri="{FF2B5EF4-FFF2-40B4-BE49-F238E27FC236}">
                <a16:creationId xmlns:a16="http://schemas.microsoft.com/office/drawing/2014/main" id="{B981FBCD-3F55-4403-B223-2CF948AB80E7}"/>
              </a:ext>
            </a:extLst>
          </p:cNvPr>
          <p:cNvSpPr>
            <a:spLocks noGrp="1"/>
          </p:cNvSpPr>
          <p:nvPr>
            <p:ph type="title"/>
          </p:nvPr>
        </p:nvSpPr>
        <p:spPr>
          <a:xfrm>
            <a:off x="623888" y="914006"/>
            <a:ext cx="10944225" cy="590550"/>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3D66D90-39A7-4491-AC0B-FA59CB553630}"/>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AC0F779D-6A06-4D00-AB3A-F2C8AD2FB2AB}"/>
              </a:ext>
            </a:extLst>
          </p:cNvPr>
          <p:cNvSpPr>
            <a:spLocks noGrp="1"/>
          </p:cNvSpPr>
          <p:nvPr>
            <p:ph type="ftr" sz="quarter" idx="11"/>
          </p:nvPr>
        </p:nvSpPr>
        <p:spPr/>
        <p:txBody>
          <a:bodyPr/>
          <a:lstStyle>
            <a:lvl1pPr>
              <a:defRPr/>
            </a:lvl1pPr>
          </a:lstStyle>
          <a:p>
            <a:r>
              <a:rPr lang="en-GB"/>
              <a:t>Reckitt Benckiser Group plc (RB)</a:t>
            </a:r>
            <a:endParaRPr lang="en-GB" dirty="0"/>
          </a:p>
        </p:txBody>
      </p:sp>
      <p:sp>
        <p:nvSpPr>
          <p:cNvPr id="6" name="Slide Number Placeholder 5">
            <a:extLst>
              <a:ext uri="{FF2B5EF4-FFF2-40B4-BE49-F238E27FC236}">
                <a16:creationId xmlns:a16="http://schemas.microsoft.com/office/drawing/2014/main" id="{8CCE5387-4AAD-4B90-BE07-2B50EA74BAA1}"/>
              </a:ext>
            </a:extLst>
          </p:cNvPr>
          <p:cNvSpPr>
            <a:spLocks noGrp="1"/>
          </p:cNvSpPr>
          <p:nvPr>
            <p:ph type="sldNum" sz="quarter" idx="12"/>
          </p:nvPr>
        </p:nvSpPr>
        <p:spPr/>
        <p:txBody>
          <a:bodyPr/>
          <a:lstStyle/>
          <a:p>
            <a:fld id="{F2A8CB7D-6F33-48E0-A684-BABF742E974B}" type="slidenum">
              <a:rPr lang="en-GB" smtClean="0"/>
              <a:t>‹#›</a:t>
            </a:fld>
            <a:endParaRPr lang="en-GB" dirty="0"/>
          </a:p>
        </p:txBody>
      </p:sp>
      <p:sp>
        <p:nvSpPr>
          <p:cNvPr id="9" name="Text Placeholder 2">
            <a:extLst>
              <a:ext uri="{FF2B5EF4-FFF2-40B4-BE49-F238E27FC236}">
                <a16:creationId xmlns:a16="http://schemas.microsoft.com/office/drawing/2014/main" id="{2F7F49C5-DB9D-40A8-AA79-B7AC69A02667}"/>
              </a:ext>
            </a:extLst>
          </p:cNvPr>
          <p:cNvSpPr>
            <a:spLocks noGrp="1"/>
          </p:cNvSpPr>
          <p:nvPr>
            <p:ph type="body" idx="13" hasCustomPrompt="1"/>
          </p:nvPr>
        </p:nvSpPr>
        <p:spPr>
          <a:xfrm>
            <a:off x="623888" y="530484"/>
            <a:ext cx="10948989" cy="237337"/>
          </a:xfrm>
        </p:spPr>
        <p:txBody>
          <a:bodyPr>
            <a:noAutofit/>
          </a:bodyPr>
          <a:lstStyle>
            <a:lvl1pPr marL="0" indent="0">
              <a:spcBef>
                <a:spcPts val="0"/>
              </a:spcBef>
              <a:buNone/>
              <a:defRPr sz="1300" b="1" cap="all" spc="260" baseline="0">
                <a:ln>
                  <a:solidFill>
                    <a:sysClr val="windowText" lastClr="000000"/>
                  </a:solidFill>
                </a:ln>
                <a:solidFill>
                  <a:schemeClr val="tx1"/>
                </a:solidFill>
                <a:latin typeface="+mn-lt"/>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90522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F7B40E6-07B8-4B5D-A4AB-96E6FC4EFB3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8" imgH="278" progId="TCLayout.ActiveDocument.1">
                  <p:embed/>
                </p:oleObj>
              </mc:Choice>
              <mc:Fallback>
                <p:oleObj name="think-cell Slide" r:id="rId4" imgW="278" imgH="278" progId="TCLayout.ActiveDocument.1">
                  <p:embed/>
                  <p:pic>
                    <p:nvPicPr>
                      <p:cNvPr id="8" name="Object 7" hidden="1">
                        <a:extLst>
                          <a:ext uri="{FF2B5EF4-FFF2-40B4-BE49-F238E27FC236}">
                            <a16:creationId xmlns:a16="http://schemas.microsoft.com/office/drawing/2014/main" id="{3F7B40E6-07B8-4B5D-A4AB-96E6FC4EFB3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2A8C72A-A985-4504-BDED-8811194249D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dirty="0">
              <a:latin typeface="Kite Display" panose="02000000000000000000" pitchFamily="50" charset="0"/>
              <a:ea typeface="+mj-ea"/>
              <a:cs typeface="+mj-cs"/>
              <a:sym typeface="Kite Display" panose="02000000000000000000" pitchFamily="50" charset="0"/>
            </a:endParaRPr>
          </a:p>
        </p:txBody>
      </p:sp>
      <p:sp>
        <p:nvSpPr>
          <p:cNvPr id="2" name="Title 1">
            <a:extLst>
              <a:ext uri="{FF2B5EF4-FFF2-40B4-BE49-F238E27FC236}">
                <a16:creationId xmlns:a16="http://schemas.microsoft.com/office/drawing/2014/main" id="{B981FBCD-3F55-4403-B223-2CF948AB80E7}"/>
              </a:ext>
            </a:extLst>
          </p:cNvPr>
          <p:cNvSpPr>
            <a:spLocks noGrp="1"/>
          </p:cNvSpPr>
          <p:nvPr>
            <p:ph type="title"/>
          </p:nvPr>
        </p:nvSpPr>
        <p:spPr>
          <a:xfrm>
            <a:off x="623888" y="914006"/>
            <a:ext cx="10944225" cy="590550"/>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3D66D90-39A7-4491-AC0B-FA59CB553630}"/>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AC0F779D-6A06-4D00-AB3A-F2C8AD2FB2AB}"/>
              </a:ext>
            </a:extLst>
          </p:cNvPr>
          <p:cNvSpPr>
            <a:spLocks noGrp="1"/>
          </p:cNvSpPr>
          <p:nvPr>
            <p:ph type="ftr" sz="quarter" idx="11"/>
          </p:nvPr>
        </p:nvSpPr>
        <p:spPr/>
        <p:txBody>
          <a:bodyPr/>
          <a:lstStyle>
            <a:lvl1pPr>
              <a:defRPr/>
            </a:lvl1pPr>
          </a:lstStyle>
          <a:p>
            <a:r>
              <a:rPr lang="en-GB"/>
              <a:t>Reckitt Benckiser Group plc (RB)</a:t>
            </a:r>
            <a:endParaRPr lang="en-GB" dirty="0"/>
          </a:p>
        </p:txBody>
      </p:sp>
      <p:sp>
        <p:nvSpPr>
          <p:cNvPr id="6" name="Slide Number Placeholder 5">
            <a:extLst>
              <a:ext uri="{FF2B5EF4-FFF2-40B4-BE49-F238E27FC236}">
                <a16:creationId xmlns:a16="http://schemas.microsoft.com/office/drawing/2014/main" id="{8CCE5387-4AAD-4B90-BE07-2B50EA74BAA1}"/>
              </a:ext>
            </a:extLst>
          </p:cNvPr>
          <p:cNvSpPr>
            <a:spLocks noGrp="1"/>
          </p:cNvSpPr>
          <p:nvPr>
            <p:ph type="sldNum" sz="quarter" idx="12"/>
          </p:nvPr>
        </p:nvSpPr>
        <p:spPr/>
        <p:txBody>
          <a:bodyPr/>
          <a:lstStyle/>
          <a:p>
            <a:fld id="{F2A8CB7D-6F33-48E0-A684-BABF742E974B}" type="slidenum">
              <a:rPr lang="en-GB" smtClean="0"/>
              <a:t>‹#›</a:t>
            </a:fld>
            <a:endParaRPr lang="en-GB" dirty="0"/>
          </a:p>
        </p:txBody>
      </p:sp>
      <p:sp>
        <p:nvSpPr>
          <p:cNvPr id="9" name="Text Placeholder 2">
            <a:extLst>
              <a:ext uri="{FF2B5EF4-FFF2-40B4-BE49-F238E27FC236}">
                <a16:creationId xmlns:a16="http://schemas.microsoft.com/office/drawing/2014/main" id="{2F7F49C5-DB9D-40A8-AA79-B7AC69A02667}"/>
              </a:ext>
            </a:extLst>
          </p:cNvPr>
          <p:cNvSpPr>
            <a:spLocks noGrp="1"/>
          </p:cNvSpPr>
          <p:nvPr>
            <p:ph type="body" idx="13" hasCustomPrompt="1"/>
          </p:nvPr>
        </p:nvSpPr>
        <p:spPr>
          <a:xfrm>
            <a:off x="619124" y="542925"/>
            <a:ext cx="10948989" cy="237337"/>
          </a:xfrm>
        </p:spPr>
        <p:txBody>
          <a:bodyPr>
            <a:noAutofit/>
          </a:bodyPr>
          <a:lstStyle>
            <a:lvl1pPr marL="0" indent="0">
              <a:spcBef>
                <a:spcPts val="0"/>
              </a:spcBef>
              <a:buNone/>
              <a:defRPr sz="1300" b="1" cap="all" spc="260" baseline="0">
                <a:ln>
                  <a:solidFill>
                    <a:sysClr val="windowText" lastClr="000000"/>
                  </a:solidFill>
                </a:ln>
                <a:solidFill>
                  <a:schemeClr val="tx1"/>
                </a:solidFill>
                <a:latin typeface="+mn-lt"/>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61460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3.jp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51FEF5-61C6-41CB-9375-53869D2646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8FBA6B-224A-4719-9AA0-431D5F3D12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D4CD63F1-AA04-4F6F-B01B-7004A19F8E0B}"/>
              </a:ext>
            </a:extLst>
          </p:cNvPr>
          <p:cNvSpPr/>
          <p:nvPr userDrawn="1"/>
        </p:nvSpPr>
        <p:spPr>
          <a:xfrm>
            <a:off x="0" y="-7680"/>
            <a:ext cx="12197480" cy="411420"/>
          </a:xfrm>
          <a:prstGeom prst="rect">
            <a:avLst/>
          </a:prstGeom>
          <a:gradFill flip="none" rotWithShape="1">
            <a:gsLst>
              <a:gs pos="100000">
                <a:srgbClr val="81B266"/>
              </a:gs>
              <a:gs pos="0">
                <a:srgbClr val="00ADEE"/>
              </a:gs>
              <a:gs pos="75000">
                <a:srgbClr val="58B091"/>
              </a:gs>
              <a:gs pos="15000">
                <a:srgbClr val="0BADE2"/>
              </a:gs>
              <a:gs pos="40000">
                <a:srgbClr val="29AFC3"/>
              </a:gs>
              <a:gs pos="100000">
                <a:srgbClr val="81B266"/>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333209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93" r:id="rId8"/>
    <p:sldLayoutId id="2147483694" r:id="rId9"/>
    <p:sldLayoutId id="214748369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66DAC2-350B-44A5-9505-70C3B3525FE0}"/>
              </a:ext>
            </a:extLst>
          </p:cNvPr>
          <p:cNvSpPr>
            <a:spLocks noGrp="1"/>
          </p:cNvSpPr>
          <p:nvPr>
            <p:ph type="title"/>
          </p:nvPr>
        </p:nvSpPr>
        <p:spPr>
          <a:xfrm>
            <a:off x="838200" y="232301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06C2AAA-D589-4475-97FC-6807A49DFEED}"/>
              </a:ext>
            </a:extLst>
          </p:cNvPr>
          <p:cNvSpPr>
            <a:spLocks noGrp="1"/>
          </p:cNvSpPr>
          <p:nvPr>
            <p:ph type="body" idx="1"/>
          </p:nvPr>
        </p:nvSpPr>
        <p:spPr>
          <a:xfrm>
            <a:off x="838200" y="3872204"/>
            <a:ext cx="10515600" cy="2594008"/>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525403"/>
      </p:ext>
    </p:extLst>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51FEF5-61C6-41CB-9375-53869D2646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8FBA6B-224A-4719-9AA0-431D5F3D12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816649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8.svg"/><Relationship Id="rId3" Type="http://schemas.openxmlformats.org/officeDocument/2006/relationships/hyperlink" Target="http://www.nap.edu/catalog/10935.html" TargetMode="External"/><Relationship Id="rId21" Type="http://schemas.openxmlformats.org/officeDocument/2006/relationships/image" Target="../media/image21.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hyperlink" Target="http://www.annualreviews.org/doi/abs/10.1146/annurev-animal-022513-114158.%20doi:10.1146/annurev-animal-022513-114158" TargetMode="External"/><Relationship Id="rId20" Type="http://schemas.openxmlformats.org/officeDocument/2006/relationships/image" Target="../media/image20.sv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BB644F-7E6D-4AD9-A342-AA84E2CEEEAC}"/>
              </a:ext>
            </a:extLst>
          </p:cNvPr>
          <p:cNvSpPr txBox="1">
            <a:spLocks/>
          </p:cNvSpPr>
          <p:nvPr/>
        </p:nvSpPr>
        <p:spPr>
          <a:xfrm>
            <a:off x="623887" y="1982932"/>
            <a:ext cx="10944225" cy="2004047"/>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Developing a Reference Framework for Typical Development in the Young Pig</a:t>
            </a:r>
            <a:br>
              <a:rPr lang="en-US" dirty="0"/>
            </a:br>
            <a:br>
              <a:rPr lang="en-US" dirty="0"/>
            </a:br>
            <a:r>
              <a:rPr lang="en-US" sz="1800" b="1" dirty="0">
                <a:solidFill>
                  <a:srgbClr val="0E101A"/>
                </a:solidFill>
                <a:latin typeface="Times New Roman" panose="02020603050405020304" pitchFamily="18" charset="0"/>
                <a:ea typeface="Times New Roman" panose="02020603050405020304" pitchFamily="18" charset="0"/>
              </a:rPr>
              <a:t>Vinh Vu</a:t>
            </a:r>
            <a:r>
              <a:rPr lang="en-US" sz="1800" b="1" baseline="30000" dirty="0">
                <a:solidFill>
                  <a:srgbClr val="0E101A"/>
                </a:solidFill>
                <a:latin typeface="Times New Roman" panose="02020603050405020304" pitchFamily="18" charset="0"/>
                <a:ea typeface="Times New Roman" panose="02020603050405020304" pitchFamily="18" charset="0"/>
              </a:rPr>
              <a:t>1</a:t>
            </a:r>
            <a:r>
              <a:rPr lang="en-US" sz="1800" dirty="0">
                <a:solidFill>
                  <a:srgbClr val="0E101A"/>
                </a:solidFill>
                <a:latin typeface="Times New Roman" panose="02020603050405020304" pitchFamily="18" charset="0"/>
                <a:ea typeface="Times New Roman" panose="02020603050405020304" pitchFamily="18" charset="0"/>
              </a:rPr>
              <a:t>, Sharon Donovan</a:t>
            </a:r>
            <a:r>
              <a:rPr lang="en-US" sz="1800" baseline="30000" dirty="0">
                <a:solidFill>
                  <a:srgbClr val="202124"/>
                </a:solidFill>
                <a:latin typeface="Times New Roman" panose="02020603050405020304" pitchFamily="18" charset="0"/>
                <a:ea typeface="Times New Roman" panose="02020603050405020304" pitchFamily="18" charset="0"/>
              </a:rPr>
              <a:t>2-3</a:t>
            </a:r>
            <a:r>
              <a:rPr lang="en-US" sz="1800" dirty="0">
                <a:solidFill>
                  <a:srgbClr val="0E101A"/>
                </a:solidFill>
                <a:latin typeface="Times New Roman" panose="02020603050405020304" pitchFamily="18" charset="0"/>
                <a:ea typeface="Times New Roman" panose="02020603050405020304" pitchFamily="18" charset="0"/>
              </a:rPr>
              <a:t>, Lauren Brink</a:t>
            </a:r>
            <a:r>
              <a:rPr lang="en-US" sz="1800" baseline="30000" dirty="0">
                <a:solidFill>
                  <a:srgbClr val="202124"/>
                </a:solidFill>
                <a:latin typeface="Times New Roman" panose="02020603050405020304" pitchFamily="18" charset="0"/>
                <a:ea typeface="Times New Roman" panose="02020603050405020304" pitchFamily="18" charset="0"/>
              </a:rPr>
              <a:t>4</a:t>
            </a:r>
            <a:r>
              <a:rPr lang="en-US" sz="1800" baseline="-25000" dirty="0">
                <a:solidFill>
                  <a:srgbClr val="202124"/>
                </a:solidFill>
                <a:latin typeface="Times New Roman" panose="02020603050405020304" pitchFamily="18" charset="0"/>
                <a:ea typeface="Times New Roman" panose="02020603050405020304" pitchFamily="18" charset="0"/>
              </a:rPr>
              <a:t>,</a:t>
            </a:r>
            <a:r>
              <a:rPr lang="en-US" sz="1800" baseline="30000" dirty="0">
                <a:solidFill>
                  <a:srgbClr val="202124"/>
                </a:solidFill>
                <a:latin typeface="Times New Roman" panose="02020603050405020304" pitchFamily="18" charset="0"/>
                <a:ea typeface="Times New Roman" panose="02020603050405020304" pitchFamily="18" charset="0"/>
              </a:rPr>
              <a:t> </a:t>
            </a:r>
            <a:r>
              <a:rPr lang="en-US" sz="1800" dirty="0">
                <a:solidFill>
                  <a:srgbClr val="0E101A"/>
                </a:solidFill>
                <a:latin typeface="Times New Roman" panose="02020603050405020304" pitchFamily="18" charset="0"/>
                <a:ea typeface="Times New Roman" panose="02020603050405020304" pitchFamily="18" charset="0"/>
              </a:rPr>
              <a:t>Qian Li</a:t>
            </a:r>
            <a:r>
              <a:rPr lang="en-US" sz="1800" baseline="30000" dirty="0">
                <a:solidFill>
                  <a:srgbClr val="202124"/>
                </a:solidFill>
                <a:latin typeface="Times New Roman" panose="02020603050405020304" pitchFamily="18" charset="0"/>
                <a:ea typeface="Times New Roman" panose="02020603050405020304" pitchFamily="18" charset="0"/>
              </a:rPr>
              <a:t>4</a:t>
            </a:r>
            <a:r>
              <a:rPr lang="en-US" sz="1800" dirty="0">
                <a:solidFill>
                  <a:srgbClr val="0E101A"/>
                </a:solidFill>
                <a:latin typeface="Times New Roman" panose="02020603050405020304" pitchFamily="18" charset="0"/>
                <a:ea typeface="Times New Roman" panose="02020603050405020304" pitchFamily="18" charset="0"/>
              </a:rPr>
              <a:t>, Gabriele Gross</a:t>
            </a:r>
            <a:r>
              <a:rPr lang="en-US" sz="1800" baseline="30000" dirty="0">
                <a:solidFill>
                  <a:srgbClr val="202124"/>
                </a:solidFill>
                <a:latin typeface="Times New Roman" panose="02020603050405020304" pitchFamily="18" charset="0"/>
                <a:ea typeface="Times New Roman" panose="02020603050405020304" pitchFamily="18" charset="0"/>
              </a:rPr>
              <a:t>4</a:t>
            </a:r>
            <a:r>
              <a:rPr lang="en-US" sz="1800" dirty="0">
                <a:solidFill>
                  <a:srgbClr val="0E101A"/>
                </a:solidFill>
                <a:latin typeface="Times New Roman" panose="02020603050405020304" pitchFamily="18" charset="0"/>
                <a:ea typeface="Times New Roman" panose="02020603050405020304" pitchFamily="18" charset="0"/>
              </a:rPr>
              <a:t>, Ryan Dilger</a:t>
            </a:r>
            <a:r>
              <a:rPr lang="en-US" sz="1800" baseline="30000" dirty="0">
                <a:solidFill>
                  <a:srgbClr val="0E101A"/>
                </a:solidFill>
                <a:latin typeface="Times New Roman" panose="02020603050405020304" pitchFamily="18" charset="0"/>
                <a:ea typeface="Times New Roman" panose="02020603050405020304" pitchFamily="18" charset="0"/>
              </a:rPr>
              <a:t>1-2,5</a:t>
            </a:r>
            <a:r>
              <a:rPr lang="en-US" sz="1800" dirty="0">
                <a:solidFill>
                  <a:srgbClr val="0E101A"/>
                </a:solidFill>
                <a:latin typeface="Times New Roman" panose="02020603050405020304" pitchFamily="18" charset="0"/>
                <a:ea typeface="Times New Roman" panose="02020603050405020304" pitchFamily="18" charset="0"/>
              </a:rPr>
              <a:t>, Stephen Fleming</a:t>
            </a:r>
            <a:r>
              <a:rPr lang="en-US" sz="1800" baseline="30000" dirty="0">
                <a:solidFill>
                  <a:srgbClr val="0E101A"/>
                </a:solidFill>
                <a:latin typeface="Times New Roman" panose="02020603050405020304" pitchFamily="18" charset="0"/>
                <a:ea typeface="Times New Roman" panose="02020603050405020304" pitchFamily="18" charset="0"/>
              </a:rPr>
              <a:t>1,*</a:t>
            </a:r>
            <a:endParaRPr lang="en-US" b="1" u="sng" dirty="0"/>
          </a:p>
        </p:txBody>
      </p:sp>
      <p:sp>
        <p:nvSpPr>
          <p:cNvPr id="5" name="TextBox 4">
            <a:extLst>
              <a:ext uri="{FF2B5EF4-FFF2-40B4-BE49-F238E27FC236}">
                <a16:creationId xmlns:a16="http://schemas.microsoft.com/office/drawing/2014/main" id="{375C8978-4136-47E7-87AB-2B07B188E340}"/>
              </a:ext>
            </a:extLst>
          </p:cNvPr>
          <p:cNvSpPr txBox="1"/>
          <p:nvPr/>
        </p:nvSpPr>
        <p:spPr>
          <a:xfrm>
            <a:off x="51619" y="5048248"/>
            <a:ext cx="11024420" cy="1754326"/>
          </a:xfrm>
          <a:prstGeom prst="rect">
            <a:avLst/>
          </a:prstGeom>
          <a:noFill/>
        </p:spPr>
        <p:txBody>
          <a:bodyPr wrap="square">
            <a:spAutoFit/>
          </a:bodyPr>
          <a:lstStyle/>
          <a:p>
            <a:pPr marL="0" marR="0" algn="just">
              <a:spcBef>
                <a:spcPts val="0"/>
              </a:spcBef>
              <a:spcAft>
                <a:spcPts val="0"/>
              </a:spcAft>
            </a:pPr>
            <a:r>
              <a:rPr lang="en-US" sz="1800" dirty="0">
                <a:effectLst/>
                <a:latin typeface="Times New Roman" panose="02020603050405020304" pitchFamily="18" charset="0"/>
                <a:ea typeface="Calibri" panose="020F0502020204030204" pitchFamily="34" charset="0"/>
              </a:rPr>
              <a:t>Affiliations:</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Traverse Science, Champaign, Illinois, USA</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baseline="30000" dirty="0">
                <a:effectLst/>
                <a:latin typeface="Times New Roman" panose="02020603050405020304" pitchFamily="18" charset="0"/>
                <a:ea typeface="Calibri" panose="020F0502020204030204" pitchFamily="34" charset="0"/>
              </a:rPr>
              <a:t>2</a:t>
            </a:r>
            <a:r>
              <a:rPr lang="en-US" sz="1800" dirty="0">
                <a:effectLst/>
                <a:latin typeface="Times New Roman" panose="02020603050405020304" pitchFamily="18" charset="0"/>
                <a:ea typeface="Calibri" panose="020F0502020204030204" pitchFamily="34" charset="0"/>
              </a:rPr>
              <a:t>Division of Nutritional Science, University of Illinois, Urbana, Illinois, USA</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baseline="30000" dirty="0">
                <a:effectLst/>
                <a:latin typeface="Times New Roman" panose="02020603050405020304" pitchFamily="18" charset="0"/>
                <a:ea typeface="Calibri" panose="020F0502020204030204" pitchFamily="34" charset="0"/>
              </a:rPr>
              <a:t>3</a:t>
            </a:r>
            <a:r>
              <a:rPr lang="en-US" sz="1800" dirty="0">
                <a:effectLst/>
                <a:latin typeface="Times New Roman" panose="02020603050405020304" pitchFamily="18" charset="0"/>
                <a:ea typeface="Calibri" panose="020F0502020204030204" pitchFamily="34" charset="0"/>
              </a:rPr>
              <a:t>Department of Food Science and Human Nutrition, University of Illinois, Urbana, IL, USA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baseline="30000" dirty="0">
                <a:effectLst/>
                <a:latin typeface="Times New Roman" panose="02020603050405020304" pitchFamily="18" charset="0"/>
                <a:ea typeface="Calibri" panose="020F0502020204030204" pitchFamily="34" charset="0"/>
              </a:rPr>
              <a:t>4</a:t>
            </a:r>
            <a:r>
              <a:rPr lang="en-US" sz="1800" dirty="0">
                <a:effectLst/>
                <a:latin typeface="Times New Roman" panose="02020603050405020304" pitchFamily="18" charset="0"/>
                <a:ea typeface="Calibri" panose="020F0502020204030204" pitchFamily="34" charset="0"/>
              </a:rPr>
              <a:t>Reckitt Mead Johnson Nutrition, Evansville, Indiana, USA</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baseline="30000" dirty="0">
                <a:effectLst/>
                <a:latin typeface="Times New Roman" panose="02020603050405020304" pitchFamily="18" charset="0"/>
                <a:ea typeface="Calibri" panose="020F0502020204030204" pitchFamily="34" charset="0"/>
              </a:rPr>
              <a:t>5</a:t>
            </a:r>
            <a:r>
              <a:rPr lang="en-US" sz="1800" dirty="0">
                <a:effectLst/>
                <a:latin typeface="Times New Roman" panose="02020603050405020304" pitchFamily="18" charset="0"/>
                <a:ea typeface="Calibri" panose="020F0502020204030204" pitchFamily="34" charset="0"/>
              </a:rPr>
              <a:t>Piglet Nutrition and Cognition Laboratory, Department of Animal Sciences, University of Illinois, Urbana, IL, USA</a:t>
            </a:r>
            <a:endParaRPr lang="en-US" sz="20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6E57BDFA-D665-4BFA-81ED-B7F1F998903E}"/>
              </a:ext>
            </a:extLst>
          </p:cNvPr>
          <p:cNvSpPr txBox="1"/>
          <p:nvPr/>
        </p:nvSpPr>
        <p:spPr>
          <a:xfrm>
            <a:off x="10806112" y="0"/>
            <a:ext cx="1524000" cy="369332"/>
          </a:xfrm>
          <a:prstGeom prst="rect">
            <a:avLst/>
          </a:prstGeom>
          <a:noFill/>
        </p:spPr>
        <p:txBody>
          <a:bodyPr wrap="square">
            <a:spAutoFit/>
          </a:bodyPr>
          <a:lstStyle/>
          <a:p>
            <a:r>
              <a:rPr lang="en-US" sz="1800" dirty="0">
                <a:effectLst/>
                <a:latin typeface="Helvetica" panose="020B0604020202020204" pitchFamily="34" charset="0"/>
                <a:ea typeface="Times New Roman" panose="02020603050405020304" pitchFamily="18" charset="0"/>
                <a:cs typeface="Times New Roman" panose="02020603050405020304" pitchFamily="18" charset="0"/>
              </a:rPr>
              <a:t>OR06-01-21</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p>
        </p:txBody>
      </p:sp>
    </p:spTree>
    <p:extLst>
      <p:ext uri="{BB962C8B-B14F-4D97-AF65-F5344CB8AC3E}">
        <p14:creationId xmlns:p14="http://schemas.microsoft.com/office/powerpoint/2010/main" val="4244400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19F62-3773-45C0-8123-46F36D8412AA}"/>
              </a:ext>
            </a:extLst>
          </p:cNvPr>
          <p:cNvPicPr>
            <a:picLocks noChangeAspect="1"/>
          </p:cNvPicPr>
          <p:nvPr/>
        </p:nvPicPr>
        <p:blipFill>
          <a:blip r:embed="rId3"/>
          <a:stretch>
            <a:fillRect/>
          </a:stretch>
        </p:blipFill>
        <p:spPr>
          <a:xfrm>
            <a:off x="121920" y="2046623"/>
            <a:ext cx="3849379" cy="3275559"/>
          </a:xfrm>
          <a:prstGeom prst="rect">
            <a:avLst/>
          </a:prstGeom>
        </p:spPr>
      </p:pic>
      <p:pic>
        <p:nvPicPr>
          <p:cNvPr id="4" name="Picture 3">
            <a:extLst>
              <a:ext uri="{FF2B5EF4-FFF2-40B4-BE49-F238E27FC236}">
                <a16:creationId xmlns:a16="http://schemas.microsoft.com/office/drawing/2014/main" id="{E11E2288-0F5A-40F7-BB8B-C743F108640F}"/>
              </a:ext>
            </a:extLst>
          </p:cNvPr>
          <p:cNvPicPr>
            <a:picLocks noChangeAspect="1"/>
          </p:cNvPicPr>
          <p:nvPr/>
        </p:nvPicPr>
        <p:blipFill>
          <a:blip r:embed="rId4"/>
          <a:stretch>
            <a:fillRect/>
          </a:stretch>
        </p:blipFill>
        <p:spPr>
          <a:xfrm>
            <a:off x="4139177" y="2046623"/>
            <a:ext cx="3801562" cy="3235712"/>
          </a:xfrm>
          <a:prstGeom prst="rect">
            <a:avLst/>
          </a:prstGeom>
        </p:spPr>
      </p:pic>
      <p:pic>
        <p:nvPicPr>
          <p:cNvPr id="5" name="Picture 4">
            <a:extLst>
              <a:ext uri="{FF2B5EF4-FFF2-40B4-BE49-F238E27FC236}">
                <a16:creationId xmlns:a16="http://schemas.microsoft.com/office/drawing/2014/main" id="{9638DE9D-39A0-4D38-9447-47DF1C648CCD}"/>
              </a:ext>
            </a:extLst>
          </p:cNvPr>
          <p:cNvPicPr>
            <a:picLocks noChangeAspect="1"/>
          </p:cNvPicPr>
          <p:nvPr/>
        </p:nvPicPr>
        <p:blipFill>
          <a:blip r:embed="rId5"/>
          <a:stretch>
            <a:fillRect/>
          </a:stretch>
        </p:blipFill>
        <p:spPr>
          <a:xfrm>
            <a:off x="7940739" y="2046623"/>
            <a:ext cx="3771150" cy="3275559"/>
          </a:xfrm>
          <a:prstGeom prst="rect">
            <a:avLst/>
          </a:prstGeom>
        </p:spPr>
      </p:pic>
      <p:sp>
        <p:nvSpPr>
          <p:cNvPr id="6" name="Title 1">
            <a:extLst>
              <a:ext uri="{FF2B5EF4-FFF2-40B4-BE49-F238E27FC236}">
                <a16:creationId xmlns:a16="http://schemas.microsoft.com/office/drawing/2014/main" id="{4F04D654-919C-41BD-8691-458FF65E66FE}"/>
              </a:ext>
            </a:extLst>
          </p:cNvPr>
          <p:cNvSpPr>
            <a:spLocks noGrp="1"/>
          </p:cNvSpPr>
          <p:nvPr>
            <p:ph type="title"/>
          </p:nvPr>
        </p:nvSpPr>
        <p:spPr>
          <a:xfrm>
            <a:off x="121920" y="552450"/>
            <a:ext cx="11711889" cy="927691"/>
          </a:xfrm>
        </p:spPr>
        <p:txBody>
          <a:bodyPr>
            <a:noAutofit/>
          </a:bodyPr>
          <a:lstStyle/>
          <a:p>
            <a:pPr algn="ctr"/>
            <a:r>
              <a:rPr lang="en-US" sz="3200" b="1" dirty="0">
                <a:latin typeface="+mn-lt"/>
              </a:rPr>
              <a:t>Rearing Environment, Sex, and Feeding Regimen Minimally Affect Growth Rate of Young Pigs</a:t>
            </a:r>
          </a:p>
        </p:txBody>
      </p:sp>
      <p:pic>
        <p:nvPicPr>
          <p:cNvPr id="7" name="Picture 6">
            <a:extLst>
              <a:ext uri="{FF2B5EF4-FFF2-40B4-BE49-F238E27FC236}">
                <a16:creationId xmlns:a16="http://schemas.microsoft.com/office/drawing/2014/main" id="{E4F0AE74-AEA6-4354-9D71-DC6324D2E28C}"/>
              </a:ext>
            </a:extLst>
          </p:cNvPr>
          <p:cNvPicPr>
            <a:picLocks noChangeAspect="1"/>
          </p:cNvPicPr>
          <p:nvPr/>
        </p:nvPicPr>
        <p:blipFill rotWithShape="1">
          <a:blip r:embed="rId6"/>
          <a:srcRect t="55565" r="42489" b="18902"/>
          <a:stretch/>
        </p:blipFill>
        <p:spPr>
          <a:xfrm>
            <a:off x="3971299" y="5518434"/>
            <a:ext cx="4615543" cy="1196070"/>
          </a:xfrm>
          <a:prstGeom prst="rect">
            <a:avLst/>
          </a:prstGeom>
        </p:spPr>
      </p:pic>
      <p:sp>
        <p:nvSpPr>
          <p:cNvPr id="2" name="TextBox 1">
            <a:extLst>
              <a:ext uri="{FF2B5EF4-FFF2-40B4-BE49-F238E27FC236}">
                <a16:creationId xmlns:a16="http://schemas.microsoft.com/office/drawing/2014/main" id="{5D07D424-6480-4B55-B901-E89384AEA2C6}"/>
              </a:ext>
            </a:extLst>
          </p:cNvPr>
          <p:cNvSpPr txBox="1"/>
          <p:nvPr/>
        </p:nvSpPr>
        <p:spPr>
          <a:xfrm>
            <a:off x="8761014" y="2705782"/>
            <a:ext cx="674865" cy="169277"/>
          </a:xfrm>
          <a:prstGeom prst="rect">
            <a:avLst/>
          </a:prstGeom>
          <a:solidFill>
            <a:schemeClr val="bg1"/>
          </a:solidFill>
        </p:spPr>
        <p:txBody>
          <a:bodyPr wrap="none" lIns="0" tIns="0" rIns="0" bIns="0" rtlCol="0">
            <a:spAutoFit/>
          </a:bodyPr>
          <a:lstStyle/>
          <a:p>
            <a:r>
              <a:rPr lang="en-US" sz="1100" dirty="0">
                <a:solidFill>
                  <a:srgbClr val="000000"/>
                </a:solidFill>
                <a:latin typeface="Arial" panose="020B0604020202020204" pitchFamily="34" charset="0"/>
                <a:cs typeface="Arial" panose="020B0604020202020204" pitchFamily="34" charset="0"/>
              </a:rPr>
              <a:t>Prescribed</a:t>
            </a:r>
          </a:p>
        </p:txBody>
      </p:sp>
      <p:sp>
        <p:nvSpPr>
          <p:cNvPr id="8" name="Rectangle 7"/>
          <p:cNvSpPr/>
          <p:nvPr/>
        </p:nvSpPr>
        <p:spPr>
          <a:xfrm>
            <a:off x="893876" y="1619538"/>
            <a:ext cx="2868606" cy="461665"/>
          </a:xfrm>
          <a:prstGeom prst="rect">
            <a:avLst/>
          </a:prstGeom>
        </p:spPr>
        <p:txBody>
          <a:bodyPr wrap="none">
            <a:spAutoFit/>
          </a:bodyPr>
          <a:lstStyle/>
          <a:p>
            <a:r>
              <a:rPr lang="en-US" sz="2400" b="1" dirty="0">
                <a:solidFill>
                  <a:schemeClr val="accent2"/>
                </a:solidFill>
              </a:rPr>
              <a:t>Rearing Environment</a:t>
            </a:r>
            <a:endParaRPr lang="en-US" sz="2400" dirty="0">
              <a:solidFill>
                <a:schemeClr val="accent2"/>
              </a:solidFill>
            </a:endParaRPr>
          </a:p>
        </p:txBody>
      </p:sp>
      <p:sp>
        <p:nvSpPr>
          <p:cNvPr id="9" name="Rectangle 8"/>
          <p:cNvSpPr/>
          <p:nvPr/>
        </p:nvSpPr>
        <p:spPr>
          <a:xfrm>
            <a:off x="5728815" y="1619537"/>
            <a:ext cx="622286" cy="461665"/>
          </a:xfrm>
          <a:prstGeom prst="rect">
            <a:avLst/>
          </a:prstGeom>
        </p:spPr>
        <p:txBody>
          <a:bodyPr wrap="none">
            <a:spAutoFit/>
          </a:bodyPr>
          <a:lstStyle/>
          <a:p>
            <a:r>
              <a:rPr lang="en-US" sz="2400" b="1" dirty="0">
                <a:solidFill>
                  <a:schemeClr val="accent4"/>
                </a:solidFill>
              </a:rPr>
              <a:t>Sex</a:t>
            </a:r>
            <a:endParaRPr lang="en-US" sz="2400" dirty="0">
              <a:solidFill>
                <a:schemeClr val="accent4"/>
              </a:solidFill>
            </a:endParaRPr>
          </a:p>
        </p:txBody>
      </p:sp>
      <p:sp>
        <p:nvSpPr>
          <p:cNvPr id="10" name="Rectangle 9"/>
          <p:cNvSpPr/>
          <p:nvPr/>
        </p:nvSpPr>
        <p:spPr>
          <a:xfrm>
            <a:off x="8860597" y="1532549"/>
            <a:ext cx="2437527" cy="461665"/>
          </a:xfrm>
          <a:prstGeom prst="rect">
            <a:avLst/>
          </a:prstGeom>
        </p:spPr>
        <p:txBody>
          <a:bodyPr wrap="none">
            <a:spAutoFit/>
          </a:bodyPr>
          <a:lstStyle/>
          <a:p>
            <a:r>
              <a:rPr lang="en-US" sz="2400" b="1" dirty="0">
                <a:solidFill>
                  <a:schemeClr val="accent6"/>
                </a:solidFill>
              </a:rPr>
              <a:t>Feeding Regimen </a:t>
            </a:r>
            <a:endParaRPr lang="en-US" sz="2400" dirty="0">
              <a:solidFill>
                <a:schemeClr val="accent6"/>
              </a:solidFill>
            </a:endParaRPr>
          </a:p>
        </p:txBody>
      </p:sp>
    </p:spTree>
    <p:extLst>
      <p:ext uri="{BB962C8B-B14F-4D97-AF65-F5344CB8AC3E}">
        <p14:creationId xmlns:p14="http://schemas.microsoft.com/office/powerpoint/2010/main" val="107538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23A9-0F2D-4CDC-A47E-FEBE599B017D}"/>
              </a:ext>
            </a:extLst>
          </p:cNvPr>
          <p:cNvSpPr>
            <a:spLocks noGrp="1"/>
          </p:cNvSpPr>
          <p:nvPr>
            <p:ph type="title"/>
          </p:nvPr>
        </p:nvSpPr>
        <p:spPr>
          <a:xfrm>
            <a:off x="523875" y="516211"/>
            <a:ext cx="11010900" cy="590550"/>
          </a:xfrm>
        </p:spPr>
        <p:txBody>
          <a:bodyPr>
            <a:normAutofit/>
          </a:bodyPr>
          <a:lstStyle/>
          <a:p>
            <a:pPr algn="ctr"/>
            <a:r>
              <a:rPr lang="en-US" sz="3200" b="1" dirty="0">
                <a:latin typeface="+mn-lt"/>
              </a:rPr>
              <a:t>Growth Percentile Plots Depicting Typical Growth</a:t>
            </a:r>
          </a:p>
        </p:txBody>
      </p:sp>
      <p:sp>
        <p:nvSpPr>
          <p:cNvPr id="6" name="Rectangle 5">
            <a:extLst>
              <a:ext uri="{FF2B5EF4-FFF2-40B4-BE49-F238E27FC236}">
                <a16:creationId xmlns:a16="http://schemas.microsoft.com/office/drawing/2014/main" id="{6B36E576-7F68-4575-B047-CCF2BB646EDF}"/>
              </a:ext>
            </a:extLst>
          </p:cNvPr>
          <p:cNvSpPr/>
          <p:nvPr/>
        </p:nvSpPr>
        <p:spPr>
          <a:xfrm>
            <a:off x="0" y="6222367"/>
            <a:ext cx="2300748" cy="604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DF12B7B-F4EB-4C5D-9610-B59E491F1CE9}"/>
              </a:ext>
            </a:extLst>
          </p:cNvPr>
          <p:cNvPicPr>
            <a:picLocks noChangeAspect="1"/>
          </p:cNvPicPr>
          <p:nvPr/>
        </p:nvPicPr>
        <p:blipFill>
          <a:blip r:embed="rId3"/>
          <a:stretch>
            <a:fillRect/>
          </a:stretch>
        </p:blipFill>
        <p:spPr>
          <a:xfrm>
            <a:off x="434140" y="1352420"/>
            <a:ext cx="5834865" cy="5379291"/>
          </a:xfrm>
          <a:prstGeom prst="rect">
            <a:avLst/>
          </a:prstGeom>
        </p:spPr>
      </p:pic>
      <p:sp>
        <p:nvSpPr>
          <p:cNvPr id="5" name="TextBox 4">
            <a:extLst>
              <a:ext uri="{FF2B5EF4-FFF2-40B4-BE49-F238E27FC236}">
                <a16:creationId xmlns:a16="http://schemas.microsoft.com/office/drawing/2014/main" id="{554F6C33-8B5C-42CD-AC53-54C205A373C0}"/>
              </a:ext>
            </a:extLst>
          </p:cNvPr>
          <p:cNvSpPr txBox="1"/>
          <p:nvPr/>
        </p:nvSpPr>
        <p:spPr>
          <a:xfrm>
            <a:off x="6430297" y="1769807"/>
            <a:ext cx="5574891" cy="3416320"/>
          </a:xfrm>
          <a:prstGeom prst="rect">
            <a:avLst/>
          </a:prstGeom>
          <a:noFill/>
        </p:spPr>
        <p:txBody>
          <a:bodyPr wrap="square" rtlCol="0">
            <a:spAutoFit/>
          </a:bodyPr>
          <a:lstStyle/>
          <a:p>
            <a:r>
              <a:rPr lang="en-US" sz="2400" dirty="0"/>
              <a:t>Reference charts provide context</a:t>
            </a:r>
          </a:p>
          <a:p>
            <a:pPr marL="742950" lvl="1" indent="-285750">
              <a:buFont typeface="Arial" panose="020B0604020202020204" pitchFamily="34" charset="0"/>
              <a:buChar char="•"/>
            </a:pPr>
            <a:r>
              <a:rPr lang="en-US" sz="2400" dirty="0"/>
              <a:t>Was growth within an expected range?</a:t>
            </a:r>
          </a:p>
          <a:p>
            <a:pPr marL="742950" lvl="1" indent="-285750">
              <a:buFont typeface="Arial" panose="020B0604020202020204" pitchFamily="34" charset="0"/>
              <a:buChar char="•"/>
            </a:pPr>
            <a:r>
              <a:rPr lang="en-US" sz="2400" dirty="0"/>
              <a:t>If growth was inhibited, to what extent?</a:t>
            </a:r>
          </a:p>
          <a:p>
            <a:pPr marL="1200150" lvl="2" indent="-285750">
              <a:buFont typeface="Arial" panose="020B0604020202020204" pitchFamily="34" charset="0"/>
              <a:buChar char="•"/>
            </a:pPr>
            <a:r>
              <a:rPr lang="en-US" sz="2400" dirty="0"/>
              <a:t>Iron deficient vs. failure to thrive</a:t>
            </a:r>
          </a:p>
          <a:p>
            <a:pPr marL="742950" lvl="1" indent="-285750">
              <a:buFont typeface="Arial" panose="020B0604020202020204" pitchFamily="34" charset="0"/>
              <a:buChar char="•"/>
            </a:pPr>
            <a:r>
              <a:rPr lang="en-US" sz="2400" dirty="0"/>
              <a:t>An assessment of how safe an ingredient is</a:t>
            </a:r>
          </a:p>
          <a:p>
            <a:pPr marL="742950" lvl="1" indent="-285750">
              <a:buFont typeface="Arial" panose="020B0604020202020204" pitchFamily="34" charset="0"/>
              <a:buChar char="•"/>
            </a:pPr>
            <a:endParaRPr lang="en-US" sz="2400" dirty="0"/>
          </a:p>
        </p:txBody>
      </p:sp>
      <p:sp>
        <p:nvSpPr>
          <p:cNvPr id="7" name="TextBox 6">
            <a:extLst>
              <a:ext uri="{FF2B5EF4-FFF2-40B4-BE49-F238E27FC236}">
                <a16:creationId xmlns:a16="http://schemas.microsoft.com/office/drawing/2014/main" id="{B1B2AA70-174D-4419-8FFD-8345DDDCB470}"/>
              </a:ext>
            </a:extLst>
          </p:cNvPr>
          <p:cNvSpPr txBox="1"/>
          <p:nvPr/>
        </p:nvSpPr>
        <p:spPr>
          <a:xfrm>
            <a:off x="6515101" y="5453593"/>
            <a:ext cx="471303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dirty="0"/>
              <a:t>Body weight is a first step, can the same be done for other data?</a:t>
            </a:r>
          </a:p>
        </p:txBody>
      </p:sp>
      <p:sp>
        <p:nvSpPr>
          <p:cNvPr id="8" name="TextBox 7">
            <a:extLst>
              <a:ext uri="{FF2B5EF4-FFF2-40B4-BE49-F238E27FC236}">
                <a16:creationId xmlns:a16="http://schemas.microsoft.com/office/drawing/2014/main" id="{B8F0FE26-25E3-4FD1-B87B-C5CDA16671B6}"/>
              </a:ext>
            </a:extLst>
          </p:cNvPr>
          <p:cNvSpPr txBox="1"/>
          <p:nvPr/>
        </p:nvSpPr>
        <p:spPr>
          <a:xfrm>
            <a:off x="4769403" y="5592093"/>
            <a:ext cx="917239" cy="369332"/>
          </a:xfrm>
          <a:prstGeom prst="rect">
            <a:avLst/>
          </a:prstGeom>
          <a:solidFill>
            <a:schemeClr val="bg1"/>
          </a:solidFill>
        </p:spPr>
        <p:txBody>
          <a:bodyPr wrap="none" rtlCol="0">
            <a:spAutoFit/>
          </a:bodyPr>
          <a:lstStyle/>
          <a:p>
            <a:r>
              <a:rPr lang="en-US" dirty="0"/>
              <a:t>n= 148</a:t>
            </a:r>
          </a:p>
        </p:txBody>
      </p:sp>
    </p:spTree>
    <p:extLst>
      <p:ext uri="{BB962C8B-B14F-4D97-AF65-F5344CB8AC3E}">
        <p14:creationId xmlns:p14="http://schemas.microsoft.com/office/powerpoint/2010/main" val="336580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265735-4040-468B-B6A0-0E46E5691D2F}"/>
              </a:ext>
            </a:extLst>
          </p:cNvPr>
          <p:cNvPicPr>
            <a:picLocks noChangeAspect="1"/>
          </p:cNvPicPr>
          <p:nvPr/>
        </p:nvPicPr>
        <p:blipFill>
          <a:blip r:embed="rId3"/>
          <a:stretch>
            <a:fillRect/>
          </a:stretch>
        </p:blipFill>
        <p:spPr>
          <a:xfrm>
            <a:off x="483595" y="1265907"/>
            <a:ext cx="5614035" cy="5239767"/>
          </a:xfrm>
          <a:prstGeom prst="rect">
            <a:avLst/>
          </a:prstGeom>
        </p:spPr>
      </p:pic>
      <p:sp>
        <p:nvSpPr>
          <p:cNvPr id="2" name="Title 1">
            <a:extLst>
              <a:ext uri="{FF2B5EF4-FFF2-40B4-BE49-F238E27FC236}">
                <a16:creationId xmlns:a16="http://schemas.microsoft.com/office/drawing/2014/main" id="{CBE823A9-0F2D-4CDC-A47E-FEBE599B017D}"/>
              </a:ext>
            </a:extLst>
          </p:cNvPr>
          <p:cNvSpPr>
            <a:spLocks noGrp="1"/>
          </p:cNvSpPr>
          <p:nvPr>
            <p:ph type="title"/>
          </p:nvPr>
        </p:nvSpPr>
        <p:spPr>
          <a:xfrm>
            <a:off x="523875" y="516211"/>
            <a:ext cx="11010900" cy="590550"/>
          </a:xfrm>
        </p:spPr>
        <p:txBody>
          <a:bodyPr>
            <a:normAutofit/>
          </a:bodyPr>
          <a:lstStyle/>
          <a:p>
            <a:pPr algn="ctr"/>
            <a:r>
              <a:rPr lang="en-US" sz="3200" b="1" dirty="0">
                <a:latin typeface="+mn-lt"/>
              </a:rPr>
              <a:t>Growth Percentile Plots Depicting Typical Growth</a:t>
            </a:r>
          </a:p>
        </p:txBody>
      </p:sp>
      <p:sp>
        <p:nvSpPr>
          <p:cNvPr id="6" name="Rectangle 5">
            <a:extLst>
              <a:ext uri="{FF2B5EF4-FFF2-40B4-BE49-F238E27FC236}">
                <a16:creationId xmlns:a16="http://schemas.microsoft.com/office/drawing/2014/main" id="{6B36E576-7F68-4575-B047-CCF2BB646EDF}"/>
              </a:ext>
            </a:extLst>
          </p:cNvPr>
          <p:cNvSpPr/>
          <p:nvPr/>
        </p:nvSpPr>
        <p:spPr>
          <a:xfrm>
            <a:off x="0" y="6222367"/>
            <a:ext cx="2300748" cy="604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54F6C33-8B5C-42CD-AC53-54C205A373C0}"/>
              </a:ext>
            </a:extLst>
          </p:cNvPr>
          <p:cNvSpPr txBox="1"/>
          <p:nvPr/>
        </p:nvSpPr>
        <p:spPr>
          <a:xfrm>
            <a:off x="6430297" y="1769807"/>
            <a:ext cx="5574891" cy="3416320"/>
          </a:xfrm>
          <a:prstGeom prst="rect">
            <a:avLst/>
          </a:prstGeom>
          <a:noFill/>
        </p:spPr>
        <p:txBody>
          <a:bodyPr wrap="square" rtlCol="0">
            <a:spAutoFit/>
          </a:bodyPr>
          <a:lstStyle/>
          <a:p>
            <a:r>
              <a:rPr lang="en-US" sz="2400" dirty="0"/>
              <a:t>Reference charts provide context</a:t>
            </a:r>
          </a:p>
          <a:p>
            <a:pPr marL="742950" lvl="1" indent="-285750">
              <a:buFont typeface="Arial" panose="020B0604020202020204" pitchFamily="34" charset="0"/>
              <a:buChar char="•"/>
            </a:pPr>
            <a:r>
              <a:rPr lang="en-US" sz="2400" dirty="0"/>
              <a:t>Was growth within an expected range?</a:t>
            </a:r>
          </a:p>
          <a:p>
            <a:pPr marL="742950" lvl="1" indent="-285750">
              <a:buFont typeface="Arial" panose="020B0604020202020204" pitchFamily="34" charset="0"/>
              <a:buChar char="•"/>
            </a:pPr>
            <a:r>
              <a:rPr lang="en-US" sz="2400" dirty="0"/>
              <a:t>If growth was inhibited, to what extent?</a:t>
            </a:r>
          </a:p>
          <a:p>
            <a:pPr marL="1200150" lvl="2" indent="-285750">
              <a:buFont typeface="Arial" panose="020B0604020202020204" pitchFamily="34" charset="0"/>
              <a:buChar char="•"/>
            </a:pPr>
            <a:r>
              <a:rPr lang="en-US" sz="2400" dirty="0"/>
              <a:t>Iron deficient vs. failure to thrive</a:t>
            </a:r>
          </a:p>
          <a:p>
            <a:pPr marL="742950" lvl="1" indent="-285750">
              <a:buFont typeface="Arial" panose="020B0604020202020204" pitchFamily="34" charset="0"/>
              <a:buChar char="•"/>
            </a:pPr>
            <a:r>
              <a:rPr lang="en-US" sz="2400" dirty="0"/>
              <a:t>An assessment of how safe an ingredient is</a:t>
            </a:r>
          </a:p>
          <a:p>
            <a:pPr marL="742950" lvl="1" indent="-285750">
              <a:buFont typeface="Arial" panose="020B0604020202020204" pitchFamily="34" charset="0"/>
              <a:buChar char="•"/>
            </a:pPr>
            <a:endParaRPr lang="en-US" sz="2400" dirty="0"/>
          </a:p>
        </p:txBody>
      </p:sp>
      <p:sp>
        <p:nvSpPr>
          <p:cNvPr id="7" name="TextBox 6">
            <a:extLst>
              <a:ext uri="{FF2B5EF4-FFF2-40B4-BE49-F238E27FC236}">
                <a16:creationId xmlns:a16="http://schemas.microsoft.com/office/drawing/2014/main" id="{B1B2AA70-174D-4419-8FFD-8345DDDCB470}"/>
              </a:ext>
            </a:extLst>
          </p:cNvPr>
          <p:cNvSpPr txBox="1"/>
          <p:nvPr/>
        </p:nvSpPr>
        <p:spPr>
          <a:xfrm>
            <a:off x="6515101" y="5453593"/>
            <a:ext cx="471303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dirty="0"/>
              <a:t>Body weight is a first step, can the same be done for other data?</a:t>
            </a:r>
          </a:p>
        </p:txBody>
      </p:sp>
      <p:sp>
        <p:nvSpPr>
          <p:cNvPr id="8" name="TextBox 7">
            <a:extLst>
              <a:ext uri="{FF2B5EF4-FFF2-40B4-BE49-F238E27FC236}">
                <a16:creationId xmlns:a16="http://schemas.microsoft.com/office/drawing/2014/main" id="{B8F0FE26-25E3-4FD1-B87B-C5CDA16671B6}"/>
              </a:ext>
            </a:extLst>
          </p:cNvPr>
          <p:cNvSpPr txBox="1"/>
          <p:nvPr/>
        </p:nvSpPr>
        <p:spPr>
          <a:xfrm>
            <a:off x="4769403" y="5592093"/>
            <a:ext cx="917239" cy="369332"/>
          </a:xfrm>
          <a:prstGeom prst="rect">
            <a:avLst/>
          </a:prstGeom>
          <a:solidFill>
            <a:schemeClr val="bg1"/>
          </a:solidFill>
        </p:spPr>
        <p:txBody>
          <a:bodyPr wrap="none" rtlCol="0">
            <a:spAutoFit/>
          </a:bodyPr>
          <a:lstStyle/>
          <a:p>
            <a:r>
              <a:rPr lang="en-US" dirty="0"/>
              <a:t>n= 148</a:t>
            </a:r>
          </a:p>
        </p:txBody>
      </p:sp>
    </p:spTree>
    <p:extLst>
      <p:ext uri="{BB962C8B-B14F-4D97-AF65-F5344CB8AC3E}">
        <p14:creationId xmlns:p14="http://schemas.microsoft.com/office/powerpoint/2010/main" val="85761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32E5EC2-D979-4D72-BADF-C2D9277CBF92}"/>
              </a:ext>
            </a:extLst>
          </p:cNvPr>
          <p:cNvSpPr txBox="1">
            <a:spLocks/>
          </p:cNvSpPr>
          <p:nvPr/>
        </p:nvSpPr>
        <p:spPr>
          <a:xfrm>
            <a:off x="0" y="638393"/>
            <a:ext cx="4729414" cy="1271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800" b="1" dirty="0">
                <a:latin typeface="+mn-lt"/>
              </a:rPr>
              <a:t>Distribution of organ weights alone is not sufficient to determine safety</a:t>
            </a:r>
          </a:p>
        </p:txBody>
      </p:sp>
      <p:sp>
        <p:nvSpPr>
          <p:cNvPr id="2" name="TextBox 1">
            <a:extLst>
              <a:ext uri="{FF2B5EF4-FFF2-40B4-BE49-F238E27FC236}">
                <a16:creationId xmlns:a16="http://schemas.microsoft.com/office/drawing/2014/main" id="{7F86FCC2-4B60-411C-9906-678357B72456}"/>
              </a:ext>
            </a:extLst>
          </p:cNvPr>
          <p:cNvSpPr txBox="1"/>
          <p:nvPr/>
        </p:nvSpPr>
        <p:spPr>
          <a:xfrm>
            <a:off x="631586" y="2220794"/>
            <a:ext cx="3363682" cy="2031325"/>
          </a:xfrm>
          <a:prstGeom prst="rect">
            <a:avLst/>
          </a:prstGeom>
          <a:noFill/>
        </p:spPr>
        <p:txBody>
          <a:bodyPr wrap="square" rtlCol="0">
            <a:spAutoFit/>
          </a:bodyPr>
          <a:lstStyle/>
          <a:p>
            <a:r>
              <a:rPr lang="en-US" dirty="0"/>
              <a:t>Phthalate exposure and iron deficiency are known disruptors of organ development</a:t>
            </a:r>
          </a:p>
          <a:p>
            <a:pPr marL="285750" indent="-285750">
              <a:buFont typeface="Arial" panose="020B0604020202020204" pitchFamily="34" charset="0"/>
              <a:buChar char="•"/>
            </a:pPr>
            <a:r>
              <a:rPr lang="en-US" dirty="0"/>
              <a:t>Comparing distributions alone, relative brain and liver weights appear fairly normal compared to the reference group</a:t>
            </a:r>
          </a:p>
        </p:txBody>
      </p:sp>
      <p:sp>
        <p:nvSpPr>
          <p:cNvPr id="4" name="TextBox 3">
            <a:extLst>
              <a:ext uri="{FF2B5EF4-FFF2-40B4-BE49-F238E27FC236}">
                <a16:creationId xmlns:a16="http://schemas.microsoft.com/office/drawing/2014/main" id="{054569BA-2255-4643-956E-3FA264E27C09}"/>
              </a:ext>
            </a:extLst>
          </p:cNvPr>
          <p:cNvSpPr txBox="1"/>
          <p:nvPr/>
        </p:nvSpPr>
        <p:spPr>
          <a:xfrm>
            <a:off x="953358" y="5404393"/>
            <a:ext cx="2456752" cy="92333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Can </a:t>
            </a:r>
            <a:r>
              <a:rPr lang="en-US" b="1" u="sng" dirty="0"/>
              <a:t>existing data</a:t>
            </a:r>
            <a:r>
              <a:rPr lang="en-US" dirty="0"/>
              <a:t> be used to paint a richer picture?</a:t>
            </a:r>
            <a:endParaRPr lang="en-US" b="1" u="sng" dirty="0"/>
          </a:p>
        </p:txBody>
      </p:sp>
      <p:grpSp>
        <p:nvGrpSpPr>
          <p:cNvPr id="6" name="Group 5">
            <a:extLst>
              <a:ext uri="{FF2B5EF4-FFF2-40B4-BE49-F238E27FC236}">
                <a16:creationId xmlns:a16="http://schemas.microsoft.com/office/drawing/2014/main" id="{66D00080-E660-4407-94EC-563A8A659392}"/>
              </a:ext>
            </a:extLst>
          </p:cNvPr>
          <p:cNvGrpSpPr/>
          <p:nvPr/>
        </p:nvGrpSpPr>
        <p:grpSpPr>
          <a:xfrm>
            <a:off x="4805075" y="607731"/>
            <a:ext cx="6190541" cy="6304959"/>
            <a:chOff x="4805075" y="607731"/>
            <a:chExt cx="6190541" cy="6304959"/>
          </a:xfrm>
        </p:grpSpPr>
        <p:grpSp>
          <p:nvGrpSpPr>
            <p:cNvPr id="8" name="Group 7">
              <a:extLst>
                <a:ext uri="{FF2B5EF4-FFF2-40B4-BE49-F238E27FC236}">
                  <a16:creationId xmlns:a16="http://schemas.microsoft.com/office/drawing/2014/main" id="{7823F94A-9E2F-4D22-94E0-55283A57D585}"/>
                </a:ext>
              </a:extLst>
            </p:cNvPr>
            <p:cNvGrpSpPr/>
            <p:nvPr/>
          </p:nvGrpSpPr>
          <p:grpSpPr>
            <a:xfrm>
              <a:off x="4805075" y="607731"/>
              <a:ext cx="6149664" cy="6304959"/>
              <a:chOff x="5355357" y="583494"/>
              <a:chExt cx="6149664" cy="6304959"/>
            </a:xfrm>
          </p:grpSpPr>
          <p:pic>
            <p:nvPicPr>
              <p:cNvPr id="9" name="Graphic 8">
                <a:extLst>
                  <a:ext uri="{FF2B5EF4-FFF2-40B4-BE49-F238E27FC236}">
                    <a16:creationId xmlns:a16="http://schemas.microsoft.com/office/drawing/2014/main" id="{AA2575FC-98AF-49AB-A0FF-E6441BB2A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5357" y="2644453"/>
                <a:ext cx="6149664" cy="2053724"/>
              </a:xfrm>
              <a:prstGeom prst="rect">
                <a:avLst/>
              </a:prstGeom>
            </p:spPr>
          </p:pic>
          <p:pic>
            <p:nvPicPr>
              <p:cNvPr id="10" name="Graphic 9">
                <a:extLst>
                  <a:ext uri="{FF2B5EF4-FFF2-40B4-BE49-F238E27FC236}">
                    <a16:creationId xmlns:a16="http://schemas.microsoft.com/office/drawing/2014/main" id="{B9473CDE-5C98-4697-B763-6B2ADEAC29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72317" y="4772960"/>
                <a:ext cx="6130343" cy="2047271"/>
              </a:xfrm>
              <a:prstGeom prst="rect">
                <a:avLst/>
              </a:prstGeom>
            </p:spPr>
          </p:pic>
          <p:sp>
            <p:nvSpPr>
              <p:cNvPr id="12" name="Rectangle 11">
                <a:extLst>
                  <a:ext uri="{FF2B5EF4-FFF2-40B4-BE49-F238E27FC236}">
                    <a16:creationId xmlns:a16="http://schemas.microsoft.com/office/drawing/2014/main" id="{6AC19B4A-B836-444F-9D35-B2E8FFE97FD4}"/>
                  </a:ext>
                </a:extLst>
              </p:cNvPr>
              <p:cNvSpPr/>
              <p:nvPr/>
            </p:nvSpPr>
            <p:spPr>
              <a:xfrm rot="5400000" flipH="1">
                <a:off x="7812486" y="1789308"/>
                <a:ext cx="195492" cy="943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 name="TextBox 12">
                <a:extLst>
                  <a:ext uri="{FF2B5EF4-FFF2-40B4-BE49-F238E27FC236}">
                    <a16:creationId xmlns:a16="http://schemas.microsoft.com/office/drawing/2014/main" id="{FADE055F-0592-4946-BB45-F035FD895070}"/>
                  </a:ext>
                </a:extLst>
              </p:cNvPr>
              <p:cNvSpPr txBox="1"/>
              <p:nvPr/>
            </p:nvSpPr>
            <p:spPr>
              <a:xfrm>
                <a:off x="7455118" y="2095338"/>
                <a:ext cx="1350596" cy="261610"/>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Brain (% BW)</a:t>
                </a:r>
              </a:p>
            </p:txBody>
          </p:sp>
          <p:sp>
            <p:nvSpPr>
              <p:cNvPr id="14" name="TextBox 13">
                <a:extLst>
                  <a:ext uri="{FF2B5EF4-FFF2-40B4-BE49-F238E27FC236}">
                    <a16:creationId xmlns:a16="http://schemas.microsoft.com/office/drawing/2014/main" id="{5D38C507-E279-4458-8847-10BA5DC6CA36}"/>
                  </a:ext>
                </a:extLst>
              </p:cNvPr>
              <p:cNvSpPr txBox="1"/>
              <p:nvPr/>
            </p:nvSpPr>
            <p:spPr>
              <a:xfrm>
                <a:off x="8006187" y="4507521"/>
                <a:ext cx="1350596" cy="261610"/>
              </a:xfrm>
              <a:prstGeom prst="rect">
                <a:avLst/>
              </a:prstGeom>
              <a:noFill/>
            </p:spPr>
            <p:txBody>
              <a:bodyPr wrap="square" rtlCol="0">
                <a:spAutoFit/>
              </a:bodyPr>
              <a:lstStyle/>
              <a:p>
                <a:r>
                  <a:rPr lang="en-US" sz="1100">
                    <a:solidFill>
                      <a:srgbClr val="000000"/>
                    </a:solidFill>
                    <a:latin typeface="Arial" panose="020B0604020202020204" pitchFamily="34" charset="0"/>
                    <a:cs typeface="Arial" panose="020B0604020202020204" pitchFamily="34" charset="0"/>
                  </a:rPr>
                  <a:t>Intestine (% BW)</a:t>
                </a:r>
              </a:p>
            </p:txBody>
          </p:sp>
          <p:sp>
            <p:nvSpPr>
              <p:cNvPr id="15" name="TextBox 14">
                <a:extLst>
                  <a:ext uri="{FF2B5EF4-FFF2-40B4-BE49-F238E27FC236}">
                    <a16:creationId xmlns:a16="http://schemas.microsoft.com/office/drawing/2014/main" id="{07245D66-53C7-496A-937C-3ED002A4DFF2}"/>
                  </a:ext>
                </a:extLst>
              </p:cNvPr>
              <p:cNvSpPr txBox="1"/>
              <p:nvPr/>
            </p:nvSpPr>
            <p:spPr>
              <a:xfrm>
                <a:off x="8247703" y="6626843"/>
                <a:ext cx="1350596" cy="261610"/>
              </a:xfrm>
              <a:prstGeom prst="rect">
                <a:avLst/>
              </a:prstGeom>
              <a:noFill/>
            </p:spPr>
            <p:txBody>
              <a:bodyPr wrap="square" rtlCol="0">
                <a:spAutoFit/>
              </a:bodyPr>
              <a:lstStyle/>
              <a:p>
                <a:r>
                  <a:rPr lang="en-US" sz="1100">
                    <a:solidFill>
                      <a:srgbClr val="000000"/>
                    </a:solidFill>
                    <a:latin typeface="Arial" panose="020B0604020202020204" pitchFamily="34" charset="0"/>
                    <a:cs typeface="Arial" panose="020B0604020202020204" pitchFamily="34" charset="0"/>
                  </a:rPr>
                  <a:t>Liver (% BW)</a:t>
                </a:r>
              </a:p>
            </p:txBody>
          </p:sp>
          <p:grpSp>
            <p:nvGrpSpPr>
              <p:cNvPr id="16" name="Group 15">
                <a:extLst>
                  <a:ext uri="{FF2B5EF4-FFF2-40B4-BE49-F238E27FC236}">
                    <a16:creationId xmlns:a16="http://schemas.microsoft.com/office/drawing/2014/main" id="{BB736397-92A8-47E6-BA8F-66D55668A318}"/>
                  </a:ext>
                </a:extLst>
              </p:cNvPr>
              <p:cNvGrpSpPr/>
              <p:nvPr/>
            </p:nvGrpSpPr>
            <p:grpSpPr>
              <a:xfrm>
                <a:off x="5462908" y="583494"/>
                <a:ext cx="6029566" cy="2013616"/>
                <a:chOff x="3971924" y="472409"/>
                <a:chExt cx="6029567" cy="2013616"/>
              </a:xfrm>
            </p:grpSpPr>
            <p:pic>
              <p:nvPicPr>
                <p:cNvPr id="23" name="Graphic 22">
                  <a:extLst>
                    <a:ext uri="{FF2B5EF4-FFF2-40B4-BE49-F238E27FC236}">
                      <a16:creationId xmlns:a16="http://schemas.microsoft.com/office/drawing/2014/main" id="{0A3E833E-BBB5-470C-AC67-044131617B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1924" y="472409"/>
                  <a:ext cx="6029567" cy="2013616"/>
                </a:xfrm>
                <a:prstGeom prst="rect">
                  <a:avLst/>
                </a:prstGeom>
              </p:spPr>
            </p:pic>
            <p:sp>
              <p:nvSpPr>
                <p:cNvPr id="24" name="Rectangle 23">
                  <a:extLst>
                    <a:ext uri="{FF2B5EF4-FFF2-40B4-BE49-F238E27FC236}">
                      <a16:creationId xmlns:a16="http://schemas.microsoft.com/office/drawing/2014/main" id="{518F07FA-3E20-4E9E-A3A4-D9A1DBEFFE7E}"/>
                    </a:ext>
                  </a:extLst>
                </p:cNvPr>
                <p:cNvSpPr/>
                <p:nvPr/>
              </p:nvSpPr>
              <p:spPr>
                <a:xfrm rot="5400000">
                  <a:off x="4993515" y="783468"/>
                  <a:ext cx="187812" cy="53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17" name="TextBox 16">
                <a:extLst>
                  <a:ext uri="{FF2B5EF4-FFF2-40B4-BE49-F238E27FC236}">
                    <a16:creationId xmlns:a16="http://schemas.microsoft.com/office/drawing/2014/main" id="{2B5FF23F-C82E-4C9C-AE53-9392F03FFB55}"/>
                  </a:ext>
                </a:extLst>
              </p:cNvPr>
              <p:cNvSpPr txBox="1"/>
              <p:nvPr/>
            </p:nvSpPr>
            <p:spPr>
              <a:xfrm>
                <a:off x="6242288" y="1006304"/>
                <a:ext cx="1470283" cy="400366"/>
              </a:xfrm>
              <a:prstGeom prst="rect">
                <a:avLst/>
              </a:prstGeom>
              <a:noFill/>
            </p:spPr>
            <p:txBody>
              <a:bodyPr wrap="square" rtlCol="0">
                <a:spAutoFit/>
              </a:bodyPr>
              <a:lstStyle/>
              <a:p>
                <a:r>
                  <a:rPr lang="en-US" sz="1001" dirty="0">
                    <a:solidFill>
                      <a:srgbClr val="000000"/>
                    </a:solidFill>
                    <a:latin typeface="Arial" panose="020B0604020202020204" pitchFamily="34" charset="0"/>
                    <a:cs typeface="Arial" panose="020B0604020202020204" pitchFamily="34" charset="0"/>
                  </a:rPr>
                  <a:t>Reference</a:t>
                </a:r>
              </a:p>
              <a:p>
                <a:endParaRPr lang="en-US" sz="1001" dirty="0"/>
              </a:p>
            </p:txBody>
          </p:sp>
          <p:sp>
            <p:nvSpPr>
              <p:cNvPr id="18" name="TextBox 17">
                <a:extLst>
                  <a:ext uri="{FF2B5EF4-FFF2-40B4-BE49-F238E27FC236}">
                    <a16:creationId xmlns:a16="http://schemas.microsoft.com/office/drawing/2014/main" id="{1D80EF02-CDE3-47A3-A77F-88B016A03EBD}"/>
                  </a:ext>
                </a:extLst>
              </p:cNvPr>
              <p:cNvSpPr txBox="1"/>
              <p:nvPr/>
            </p:nvSpPr>
            <p:spPr>
              <a:xfrm>
                <a:off x="8119950" y="2418998"/>
                <a:ext cx="1350596" cy="261610"/>
              </a:xfrm>
              <a:prstGeom prst="rect">
                <a:avLst/>
              </a:prstGeom>
              <a:noFill/>
            </p:spPr>
            <p:txBody>
              <a:bodyPr wrap="square" rtlCol="0">
                <a:spAutoFit/>
              </a:bodyPr>
              <a:lstStyle/>
              <a:p>
                <a:r>
                  <a:rPr lang="en-US" sz="1100" dirty="0">
                    <a:solidFill>
                      <a:srgbClr val="000000"/>
                    </a:solidFill>
                    <a:latin typeface="Arial" panose="020B0604020202020204" pitchFamily="34" charset="0"/>
                    <a:cs typeface="Arial" panose="020B0604020202020204" pitchFamily="34" charset="0"/>
                  </a:rPr>
                  <a:t>Brain (% BW)</a:t>
                </a:r>
              </a:p>
            </p:txBody>
          </p:sp>
          <p:sp>
            <p:nvSpPr>
              <p:cNvPr id="19" name="Rectangle 18">
                <a:extLst>
                  <a:ext uri="{FF2B5EF4-FFF2-40B4-BE49-F238E27FC236}">
                    <a16:creationId xmlns:a16="http://schemas.microsoft.com/office/drawing/2014/main" id="{64E0C04B-4358-4A67-BAC6-DD35BB1BBF98}"/>
                  </a:ext>
                </a:extLst>
              </p:cNvPr>
              <p:cNvSpPr/>
              <p:nvPr/>
            </p:nvSpPr>
            <p:spPr>
              <a:xfrm rot="5400000">
                <a:off x="6475911" y="2946592"/>
                <a:ext cx="187812" cy="53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0" name="Rectangle 19">
                <a:extLst>
                  <a:ext uri="{FF2B5EF4-FFF2-40B4-BE49-F238E27FC236}">
                    <a16:creationId xmlns:a16="http://schemas.microsoft.com/office/drawing/2014/main" id="{CC40FB74-E3E1-4070-8322-A511AFFC53CB}"/>
                  </a:ext>
                </a:extLst>
              </p:cNvPr>
              <p:cNvSpPr/>
              <p:nvPr/>
            </p:nvSpPr>
            <p:spPr>
              <a:xfrm rot="5400000">
                <a:off x="6503602" y="5096291"/>
                <a:ext cx="187812" cy="53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1" name="TextBox 20">
                <a:extLst>
                  <a:ext uri="{FF2B5EF4-FFF2-40B4-BE49-F238E27FC236}">
                    <a16:creationId xmlns:a16="http://schemas.microsoft.com/office/drawing/2014/main" id="{22AD9D93-EA7E-4CBA-AAF7-864783CE0077}"/>
                  </a:ext>
                </a:extLst>
              </p:cNvPr>
              <p:cNvSpPr txBox="1"/>
              <p:nvPr/>
            </p:nvSpPr>
            <p:spPr>
              <a:xfrm>
                <a:off x="6235056" y="3074442"/>
                <a:ext cx="1470283" cy="400366"/>
              </a:xfrm>
              <a:prstGeom prst="rect">
                <a:avLst/>
              </a:prstGeom>
              <a:noFill/>
            </p:spPr>
            <p:txBody>
              <a:bodyPr wrap="square" rtlCol="0">
                <a:spAutoFit/>
              </a:bodyPr>
              <a:lstStyle/>
              <a:p>
                <a:r>
                  <a:rPr lang="en-US" sz="1001" dirty="0">
                    <a:solidFill>
                      <a:srgbClr val="000000"/>
                    </a:solidFill>
                    <a:latin typeface="Arial" panose="020B0604020202020204" pitchFamily="34" charset="0"/>
                    <a:cs typeface="Arial" panose="020B0604020202020204" pitchFamily="34" charset="0"/>
                  </a:rPr>
                  <a:t>Reference</a:t>
                </a:r>
              </a:p>
              <a:p>
                <a:endParaRPr lang="en-US" sz="1001" dirty="0"/>
              </a:p>
            </p:txBody>
          </p:sp>
          <p:sp>
            <p:nvSpPr>
              <p:cNvPr id="22" name="TextBox 21">
                <a:extLst>
                  <a:ext uri="{FF2B5EF4-FFF2-40B4-BE49-F238E27FC236}">
                    <a16:creationId xmlns:a16="http://schemas.microsoft.com/office/drawing/2014/main" id="{C827B365-D75C-4FAE-B7EF-45C3478ABEAB}"/>
                  </a:ext>
                </a:extLst>
              </p:cNvPr>
              <p:cNvSpPr txBox="1"/>
              <p:nvPr/>
            </p:nvSpPr>
            <p:spPr>
              <a:xfrm>
                <a:off x="6247719" y="5202673"/>
                <a:ext cx="1470283" cy="400366"/>
              </a:xfrm>
              <a:prstGeom prst="rect">
                <a:avLst/>
              </a:prstGeom>
              <a:noFill/>
            </p:spPr>
            <p:txBody>
              <a:bodyPr wrap="square" rtlCol="0">
                <a:spAutoFit/>
              </a:bodyPr>
              <a:lstStyle/>
              <a:p>
                <a:r>
                  <a:rPr lang="en-US" sz="1001" dirty="0">
                    <a:solidFill>
                      <a:srgbClr val="000000"/>
                    </a:solidFill>
                    <a:latin typeface="Arial" panose="020B0604020202020204" pitchFamily="34" charset="0"/>
                    <a:cs typeface="Arial" panose="020B0604020202020204" pitchFamily="34" charset="0"/>
                  </a:rPr>
                  <a:t>Reference</a:t>
                </a:r>
              </a:p>
              <a:p>
                <a:endParaRPr lang="en-US" sz="1001" dirty="0"/>
              </a:p>
            </p:txBody>
          </p:sp>
        </p:grpSp>
        <p:cxnSp>
          <p:nvCxnSpPr>
            <p:cNvPr id="3" name="Straight Arrow Connector 2">
              <a:extLst>
                <a:ext uri="{FF2B5EF4-FFF2-40B4-BE49-F238E27FC236}">
                  <a16:creationId xmlns:a16="http://schemas.microsoft.com/office/drawing/2014/main" id="{8496740B-1C11-4468-9922-BC14D792DCA3}"/>
                </a:ext>
              </a:extLst>
            </p:cNvPr>
            <p:cNvCxnSpPr>
              <a:cxnSpLocks/>
            </p:cNvCxnSpPr>
            <p:nvPr/>
          </p:nvCxnSpPr>
          <p:spPr>
            <a:xfrm flipH="1">
              <a:off x="8973880" y="5209157"/>
              <a:ext cx="694660" cy="147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DC76F4-6E0C-4089-8C6C-F8C16F61E249}"/>
                </a:ext>
              </a:extLst>
            </p:cNvPr>
            <p:cNvCxnSpPr>
              <a:cxnSpLocks/>
            </p:cNvCxnSpPr>
            <p:nvPr/>
          </p:nvCxnSpPr>
          <p:spPr>
            <a:xfrm flipH="1">
              <a:off x="8501695" y="5408278"/>
              <a:ext cx="1244817" cy="34477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8A6C6CD-289B-4558-8602-4359C25A74CF}"/>
                </a:ext>
              </a:extLst>
            </p:cNvPr>
            <p:cNvCxnSpPr>
              <a:cxnSpLocks/>
            </p:cNvCxnSpPr>
            <p:nvPr/>
          </p:nvCxnSpPr>
          <p:spPr>
            <a:xfrm flipH="1">
              <a:off x="7754679" y="1024115"/>
              <a:ext cx="1347955" cy="19743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61F5095-F62E-475C-BEF7-8B587F399DAD}"/>
                </a:ext>
              </a:extLst>
            </p:cNvPr>
            <p:cNvCxnSpPr>
              <a:cxnSpLocks/>
            </p:cNvCxnSpPr>
            <p:nvPr/>
          </p:nvCxnSpPr>
          <p:spPr>
            <a:xfrm flipH="1">
              <a:off x="7935789" y="1223236"/>
              <a:ext cx="1244818" cy="34477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4F7D973-0856-4A13-9D88-DA63F5DCE075}"/>
                </a:ext>
              </a:extLst>
            </p:cNvPr>
            <p:cNvSpPr txBox="1"/>
            <p:nvPr/>
          </p:nvSpPr>
          <p:spPr>
            <a:xfrm>
              <a:off x="9310876" y="759880"/>
              <a:ext cx="1292341" cy="923330"/>
            </a:xfrm>
            <a:prstGeom prst="rect">
              <a:avLst/>
            </a:prstGeom>
            <a:noFill/>
          </p:spPr>
          <p:txBody>
            <a:bodyPr wrap="none" rtlCol="0">
              <a:spAutoFit/>
            </a:bodyPr>
            <a:lstStyle/>
            <a:p>
              <a:pPr algn="ctr"/>
              <a:r>
                <a:rPr lang="en-US" dirty="0"/>
                <a:t>Similar</a:t>
              </a:r>
            </a:p>
            <a:p>
              <a:pPr algn="ctr"/>
              <a:r>
                <a:rPr lang="en-US" dirty="0"/>
                <a:t>to </a:t>
              </a:r>
            </a:p>
            <a:p>
              <a:pPr algn="ctr"/>
              <a:r>
                <a:rPr lang="en-US" dirty="0"/>
                <a:t>reference</a:t>
              </a:r>
            </a:p>
          </p:txBody>
        </p:sp>
        <p:sp>
          <p:nvSpPr>
            <p:cNvPr id="32" name="TextBox 31">
              <a:extLst>
                <a:ext uri="{FF2B5EF4-FFF2-40B4-BE49-F238E27FC236}">
                  <a16:creationId xmlns:a16="http://schemas.microsoft.com/office/drawing/2014/main" id="{28F8CBDB-4BE4-4131-9071-F691EBCE561C}"/>
                </a:ext>
              </a:extLst>
            </p:cNvPr>
            <p:cNvSpPr txBox="1"/>
            <p:nvPr/>
          </p:nvSpPr>
          <p:spPr>
            <a:xfrm>
              <a:off x="9703275" y="4895087"/>
              <a:ext cx="1292341" cy="923330"/>
            </a:xfrm>
            <a:prstGeom prst="rect">
              <a:avLst/>
            </a:prstGeom>
            <a:noFill/>
          </p:spPr>
          <p:txBody>
            <a:bodyPr wrap="none" rtlCol="0">
              <a:spAutoFit/>
            </a:bodyPr>
            <a:lstStyle/>
            <a:p>
              <a:pPr algn="ctr"/>
              <a:r>
                <a:rPr lang="en-US" dirty="0"/>
                <a:t>Similar</a:t>
              </a:r>
            </a:p>
            <a:p>
              <a:pPr algn="ctr"/>
              <a:r>
                <a:rPr lang="en-US" dirty="0"/>
                <a:t>to </a:t>
              </a:r>
            </a:p>
            <a:p>
              <a:pPr algn="ctr"/>
              <a:r>
                <a:rPr lang="en-US" dirty="0"/>
                <a:t>reference</a:t>
              </a:r>
            </a:p>
          </p:txBody>
        </p:sp>
        <p:sp>
          <p:nvSpPr>
            <p:cNvPr id="29" name="Rectangle 28">
              <a:extLst>
                <a:ext uri="{FF2B5EF4-FFF2-40B4-BE49-F238E27FC236}">
                  <a16:creationId xmlns:a16="http://schemas.microsoft.com/office/drawing/2014/main" id="{12270258-03CF-46DC-ADB5-B4710DC557F1}"/>
                </a:ext>
              </a:extLst>
            </p:cNvPr>
            <p:cNvSpPr/>
            <p:nvPr/>
          </p:nvSpPr>
          <p:spPr>
            <a:xfrm rot="5400000">
              <a:off x="6102067" y="454038"/>
              <a:ext cx="187812" cy="828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a:extLst>
                <a:ext uri="{FF2B5EF4-FFF2-40B4-BE49-F238E27FC236}">
                  <a16:creationId xmlns:a16="http://schemas.microsoft.com/office/drawing/2014/main" id="{45ECEDBA-13BF-43B9-9ECD-40430EBBF72E}"/>
                </a:ext>
              </a:extLst>
            </p:cNvPr>
            <p:cNvSpPr/>
            <p:nvPr/>
          </p:nvSpPr>
          <p:spPr>
            <a:xfrm rot="5400000">
              <a:off x="6127467" y="2486229"/>
              <a:ext cx="187812" cy="879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3" name="Rectangle 32">
              <a:extLst>
                <a:ext uri="{FF2B5EF4-FFF2-40B4-BE49-F238E27FC236}">
                  <a16:creationId xmlns:a16="http://schemas.microsoft.com/office/drawing/2014/main" id="{A9A11BD2-E46C-41B4-A894-D18D3E0A7B67}"/>
                </a:ext>
              </a:extLst>
            </p:cNvPr>
            <p:cNvSpPr/>
            <p:nvPr/>
          </p:nvSpPr>
          <p:spPr>
            <a:xfrm rot="5400000">
              <a:off x="6131573" y="4584661"/>
              <a:ext cx="215410" cy="932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8" name="TextBox 27">
              <a:extLst>
                <a:ext uri="{FF2B5EF4-FFF2-40B4-BE49-F238E27FC236}">
                  <a16:creationId xmlns:a16="http://schemas.microsoft.com/office/drawing/2014/main" id="{768C39EC-2D17-4309-A28A-C9C15757A31B}"/>
                </a:ext>
              </a:extLst>
            </p:cNvPr>
            <p:cNvSpPr txBox="1"/>
            <p:nvPr/>
          </p:nvSpPr>
          <p:spPr>
            <a:xfrm>
              <a:off x="5684773" y="759190"/>
              <a:ext cx="1470283" cy="400366"/>
            </a:xfrm>
            <a:prstGeom prst="rect">
              <a:avLst/>
            </a:prstGeom>
            <a:noFill/>
          </p:spPr>
          <p:txBody>
            <a:bodyPr wrap="square" rtlCol="0">
              <a:spAutoFit/>
            </a:bodyPr>
            <a:lstStyle/>
            <a:p>
              <a:r>
                <a:rPr lang="en-US" sz="1001" dirty="0">
                  <a:solidFill>
                    <a:srgbClr val="000000"/>
                  </a:solidFill>
                  <a:latin typeface="Arial" panose="020B0604020202020204" pitchFamily="34" charset="0"/>
                  <a:cs typeface="Arial" panose="020B0604020202020204" pitchFamily="34" charset="0"/>
                </a:rPr>
                <a:t>Phthalate exposure</a:t>
              </a:r>
            </a:p>
            <a:p>
              <a:endParaRPr lang="en-US" sz="1001" dirty="0"/>
            </a:p>
          </p:txBody>
        </p:sp>
        <p:sp>
          <p:nvSpPr>
            <p:cNvPr id="34" name="TextBox 33">
              <a:extLst>
                <a:ext uri="{FF2B5EF4-FFF2-40B4-BE49-F238E27FC236}">
                  <a16:creationId xmlns:a16="http://schemas.microsoft.com/office/drawing/2014/main" id="{B8A58D71-D334-4020-9B0B-B080FB667938}"/>
                </a:ext>
              </a:extLst>
            </p:cNvPr>
            <p:cNvSpPr txBox="1"/>
            <p:nvPr/>
          </p:nvSpPr>
          <p:spPr>
            <a:xfrm>
              <a:off x="5684772" y="2814156"/>
              <a:ext cx="1470283" cy="400366"/>
            </a:xfrm>
            <a:prstGeom prst="rect">
              <a:avLst/>
            </a:prstGeom>
            <a:noFill/>
          </p:spPr>
          <p:txBody>
            <a:bodyPr wrap="square" rtlCol="0">
              <a:spAutoFit/>
            </a:bodyPr>
            <a:lstStyle/>
            <a:p>
              <a:r>
                <a:rPr lang="en-US" sz="1001" dirty="0">
                  <a:solidFill>
                    <a:srgbClr val="000000"/>
                  </a:solidFill>
                  <a:latin typeface="Arial" panose="020B0604020202020204" pitchFamily="34" charset="0"/>
                  <a:cs typeface="Arial" panose="020B0604020202020204" pitchFamily="34" charset="0"/>
                </a:rPr>
                <a:t>Phthalate exposure</a:t>
              </a:r>
            </a:p>
            <a:p>
              <a:endParaRPr lang="en-US" sz="1001" dirty="0"/>
            </a:p>
          </p:txBody>
        </p:sp>
        <p:sp>
          <p:nvSpPr>
            <p:cNvPr id="35" name="TextBox 34">
              <a:extLst>
                <a:ext uri="{FF2B5EF4-FFF2-40B4-BE49-F238E27FC236}">
                  <a16:creationId xmlns:a16="http://schemas.microsoft.com/office/drawing/2014/main" id="{04115A59-865A-42E3-8E91-1C0261BC4E83}"/>
                </a:ext>
              </a:extLst>
            </p:cNvPr>
            <p:cNvSpPr txBox="1"/>
            <p:nvPr/>
          </p:nvSpPr>
          <p:spPr>
            <a:xfrm>
              <a:off x="5692961" y="4958505"/>
              <a:ext cx="1470283" cy="400366"/>
            </a:xfrm>
            <a:prstGeom prst="rect">
              <a:avLst/>
            </a:prstGeom>
            <a:noFill/>
          </p:spPr>
          <p:txBody>
            <a:bodyPr wrap="square" rtlCol="0">
              <a:spAutoFit/>
            </a:bodyPr>
            <a:lstStyle/>
            <a:p>
              <a:r>
                <a:rPr lang="en-US" sz="1001" dirty="0">
                  <a:solidFill>
                    <a:srgbClr val="000000"/>
                  </a:solidFill>
                  <a:latin typeface="Arial" panose="020B0604020202020204" pitchFamily="34" charset="0"/>
                  <a:cs typeface="Arial" panose="020B0604020202020204" pitchFamily="34" charset="0"/>
                </a:rPr>
                <a:t>Phthalate exposure</a:t>
              </a:r>
            </a:p>
            <a:p>
              <a:endParaRPr lang="en-US" sz="1001" dirty="0"/>
            </a:p>
          </p:txBody>
        </p:sp>
      </p:grpSp>
    </p:spTree>
    <p:extLst>
      <p:ext uri="{BB962C8B-B14F-4D97-AF65-F5344CB8AC3E}">
        <p14:creationId xmlns:p14="http://schemas.microsoft.com/office/powerpoint/2010/main" val="9078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04D654-919C-41BD-8691-458FF65E66FE}"/>
              </a:ext>
            </a:extLst>
          </p:cNvPr>
          <p:cNvSpPr>
            <a:spLocks noGrp="1"/>
          </p:cNvSpPr>
          <p:nvPr>
            <p:ph type="title"/>
          </p:nvPr>
        </p:nvSpPr>
        <p:spPr>
          <a:xfrm>
            <a:off x="69850" y="441241"/>
            <a:ext cx="11980402" cy="590550"/>
          </a:xfrm>
        </p:spPr>
        <p:txBody>
          <a:bodyPr>
            <a:noAutofit/>
          </a:bodyPr>
          <a:lstStyle/>
          <a:p>
            <a:pPr algn="ctr"/>
            <a:r>
              <a:rPr lang="en-US" sz="3200" b="1" dirty="0">
                <a:latin typeface="+mn-lt"/>
              </a:rPr>
              <a:t>Enhancing the Value of Organ Weights for Safety Assessments</a:t>
            </a:r>
          </a:p>
        </p:txBody>
      </p:sp>
      <p:sp>
        <p:nvSpPr>
          <p:cNvPr id="21" name="Rectangle 20">
            <a:extLst>
              <a:ext uri="{FF2B5EF4-FFF2-40B4-BE49-F238E27FC236}">
                <a16:creationId xmlns:a16="http://schemas.microsoft.com/office/drawing/2014/main" id="{500C17F1-2C1F-4A96-AB4F-86B333231FB0}"/>
              </a:ext>
            </a:extLst>
          </p:cNvPr>
          <p:cNvSpPr/>
          <p:nvPr/>
        </p:nvSpPr>
        <p:spPr>
          <a:xfrm>
            <a:off x="69850" y="6227898"/>
            <a:ext cx="2300748" cy="604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D72831F-FF9E-4F18-AC44-58EC8EB29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712" y="1031791"/>
            <a:ext cx="11458575" cy="5619750"/>
          </a:xfrm>
          <a:prstGeom prst="rect">
            <a:avLst/>
          </a:prstGeom>
        </p:spPr>
      </p:pic>
    </p:spTree>
    <p:extLst>
      <p:ext uri="{BB962C8B-B14F-4D97-AF65-F5344CB8AC3E}">
        <p14:creationId xmlns:p14="http://schemas.microsoft.com/office/powerpoint/2010/main" val="715345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20B1F-C0CC-4867-885D-D5C30EF91CEA}"/>
              </a:ext>
            </a:extLst>
          </p:cNvPr>
          <p:cNvSpPr>
            <a:spLocks noGrp="1"/>
          </p:cNvSpPr>
          <p:nvPr>
            <p:ph type="title"/>
          </p:nvPr>
        </p:nvSpPr>
        <p:spPr>
          <a:xfrm>
            <a:off x="1" y="325369"/>
            <a:ext cx="6756934" cy="1218951"/>
          </a:xfrm>
        </p:spPr>
        <p:txBody>
          <a:bodyPr vert="horz" lIns="91440" tIns="45720" rIns="91440" bIns="45720" rtlCol="0" anchor="b">
            <a:normAutofit/>
          </a:bodyPr>
          <a:lstStyle/>
          <a:p>
            <a:pPr algn="ctr"/>
            <a:r>
              <a:rPr lang="en-US" sz="5400" b="1" dirty="0">
                <a:latin typeface="+mn-lt"/>
              </a:rPr>
              <a:t>Limitations of the Data</a:t>
            </a:r>
          </a:p>
        </p:txBody>
      </p:sp>
      <p:sp>
        <p:nvSpPr>
          <p:cNvPr id="5" name="TextBox 4">
            <a:extLst>
              <a:ext uri="{FF2B5EF4-FFF2-40B4-BE49-F238E27FC236}">
                <a16:creationId xmlns:a16="http://schemas.microsoft.com/office/drawing/2014/main" id="{F067AAE5-8D56-41DA-BEC7-DBD15C59AEA6}"/>
              </a:ext>
            </a:extLst>
          </p:cNvPr>
          <p:cNvSpPr txBox="1"/>
          <p:nvPr/>
        </p:nvSpPr>
        <p:spPr>
          <a:xfrm>
            <a:off x="336711" y="1727439"/>
            <a:ext cx="5838029" cy="4109755"/>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600" dirty="0"/>
              <a:t>Given various projects spanning a decade of research, this database was imbalanced.</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2600" dirty="0"/>
              <a:t>These factors have minimal effect on the interpretation of data within a study as all subjects were treated similarly</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2600" dirty="0"/>
              <a:t>The data reported were chosen as they were all from studies conducted by and owned by the authors, who had access to the raw data</a:t>
            </a:r>
          </a:p>
        </p:txBody>
      </p:sp>
      <p:pic>
        <p:nvPicPr>
          <p:cNvPr id="1026" name="Picture 2">
            <a:extLst>
              <a:ext uri="{FF2B5EF4-FFF2-40B4-BE49-F238E27FC236}">
                <a16:creationId xmlns:a16="http://schemas.microsoft.com/office/drawing/2014/main" id="{625AB86D-1C82-4045-911B-0A799D302E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46" r="23434"/>
          <a:stretch/>
        </p:blipFill>
        <p:spPr bwMode="auto">
          <a:xfrm>
            <a:off x="6286500" y="10"/>
            <a:ext cx="59039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35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51797BE-0BA2-4FE5-89DF-512B4C851682}"/>
              </a:ext>
            </a:extLst>
          </p:cNvPr>
          <p:cNvSpPr txBox="1">
            <a:spLocks/>
          </p:cNvSpPr>
          <p:nvPr/>
        </p:nvSpPr>
        <p:spPr>
          <a:xfrm>
            <a:off x="4942368" y="574474"/>
            <a:ext cx="6586491" cy="8682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spcAft>
                <a:spcPts val="600"/>
              </a:spcAft>
            </a:pPr>
            <a:r>
              <a:rPr lang="en-US" sz="4400" b="1" dirty="0">
                <a:latin typeface="+mn-lt"/>
              </a:rPr>
              <a:t>Future Opportunities</a:t>
            </a:r>
          </a:p>
        </p:txBody>
      </p:sp>
      <p:sp>
        <p:nvSpPr>
          <p:cNvPr id="7" name="TextBox 6">
            <a:extLst>
              <a:ext uri="{FF2B5EF4-FFF2-40B4-BE49-F238E27FC236}">
                <a16:creationId xmlns:a16="http://schemas.microsoft.com/office/drawing/2014/main" id="{6DFCD649-6A61-402C-9FBB-A955FA040BF1}"/>
              </a:ext>
            </a:extLst>
          </p:cNvPr>
          <p:cNvSpPr txBox="1"/>
          <p:nvPr/>
        </p:nvSpPr>
        <p:spPr>
          <a:xfrm>
            <a:off x="4824123" y="1800641"/>
            <a:ext cx="7022437" cy="3785419"/>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800" dirty="0"/>
              <a:t>This database is a first step towards organizing research from multiple institutions, which will allow far greater power to understand biological development.</a:t>
            </a:r>
          </a:p>
          <a:p>
            <a:pPr marL="285750" indent="-228600">
              <a:lnSpc>
                <a:spcPct val="90000"/>
              </a:lnSpc>
              <a:spcAft>
                <a:spcPts val="600"/>
              </a:spcAft>
              <a:buFont typeface="Arial" panose="020B0604020202020204" pitchFamily="34" charset="0"/>
              <a:buChar char="•"/>
            </a:pPr>
            <a:endParaRPr lang="en-US" sz="2800" dirty="0"/>
          </a:p>
          <a:p>
            <a:pPr marL="285750" indent="-228600">
              <a:lnSpc>
                <a:spcPct val="90000"/>
              </a:lnSpc>
              <a:spcAft>
                <a:spcPts val="600"/>
              </a:spcAft>
              <a:buFont typeface="Arial" panose="020B0604020202020204" pitchFamily="34" charset="0"/>
              <a:buChar char="•"/>
            </a:pPr>
            <a:r>
              <a:rPr lang="en-US" sz="2800" dirty="0"/>
              <a:t>For safety and efficacy assessments of infant formula, it will provide needed background for assessing the relative risk-to-benefit ratio for novel ingredients.</a:t>
            </a:r>
          </a:p>
        </p:txBody>
      </p:sp>
      <p:sp>
        <p:nvSpPr>
          <p:cNvPr id="13" name="Rectangle 12">
            <a:extLst>
              <a:ext uri="{FF2B5EF4-FFF2-40B4-BE49-F238E27FC236}">
                <a16:creationId xmlns:a16="http://schemas.microsoft.com/office/drawing/2014/main" id="{B4C1B757-F3BA-4B93-A4E6-3BF20F69744B}"/>
              </a:ext>
            </a:extLst>
          </p:cNvPr>
          <p:cNvSpPr/>
          <p:nvPr/>
        </p:nvSpPr>
        <p:spPr>
          <a:xfrm>
            <a:off x="17057" y="6223819"/>
            <a:ext cx="2300748" cy="604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Collaboration, hands, handshake, partnership, shaking, shaking hands icon -  Download on Iconfinder">
            <a:extLst>
              <a:ext uri="{FF2B5EF4-FFF2-40B4-BE49-F238E27FC236}">
                <a16:creationId xmlns:a16="http://schemas.microsoft.com/office/drawing/2014/main" id="{F81D2315-B5F4-4A19-9BD2-46CDEF243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04" r="18805" b="4"/>
          <a:stretch/>
        </p:blipFill>
        <p:spPr bwMode="auto">
          <a:xfrm>
            <a:off x="484758" y="800101"/>
            <a:ext cx="3666093" cy="542371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23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71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477318-3824-4FE3-B0E1-D6657CABF1A0}"/>
              </a:ext>
            </a:extLst>
          </p:cNvPr>
          <p:cNvSpPr txBox="1"/>
          <p:nvPr/>
        </p:nvSpPr>
        <p:spPr>
          <a:xfrm>
            <a:off x="1568703" y="2413001"/>
            <a:ext cx="9042400" cy="995209"/>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1F497D">
                  <a:lumMod val="75000"/>
                </a:srgbClr>
              </a:solidFill>
              <a:effectLst/>
              <a:uLnTx/>
              <a:uFillTx/>
              <a:latin typeface="Calibri"/>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667" b="1"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4986985B-43B1-4B77-84FC-292967A3210E}"/>
              </a:ext>
            </a:extLst>
          </p:cNvPr>
          <p:cNvSpPr txBox="1"/>
          <p:nvPr/>
        </p:nvSpPr>
        <p:spPr>
          <a:xfrm>
            <a:off x="4715810" y="152535"/>
            <a:ext cx="2412263" cy="6667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33"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Disclosures</a:t>
            </a:r>
          </a:p>
        </p:txBody>
      </p:sp>
      <p:graphicFrame>
        <p:nvGraphicFramePr>
          <p:cNvPr id="7" name="Table 6">
            <a:extLst>
              <a:ext uri="{FF2B5EF4-FFF2-40B4-BE49-F238E27FC236}">
                <a16:creationId xmlns:a16="http://schemas.microsoft.com/office/drawing/2014/main" id="{DA4EEBB4-D606-4B56-BAF4-303DB0C00828}"/>
              </a:ext>
            </a:extLst>
          </p:cNvPr>
          <p:cNvGraphicFramePr>
            <a:graphicFrameLocks noGrp="1"/>
          </p:cNvGraphicFramePr>
          <p:nvPr>
            <p:extLst>
              <p:ext uri="{D42A27DB-BD31-4B8C-83A1-F6EECF244321}">
                <p14:modId xmlns:p14="http://schemas.microsoft.com/office/powerpoint/2010/main" val="2977050466"/>
              </p:ext>
            </p:extLst>
          </p:nvPr>
        </p:nvGraphicFramePr>
        <p:xfrm>
          <a:off x="1253429" y="1055674"/>
          <a:ext cx="9672948" cy="4705071"/>
        </p:xfrm>
        <a:graphic>
          <a:graphicData uri="http://schemas.openxmlformats.org/drawingml/2006/table">
            <a:tbl>
              <a:tblPr/>
              <a:tblGrid>
                <a:gridCol w="5100948">
                  <a:extLst>
                    <a:ext uri="{9D8B030D-6E8A-4147-A177-3AD203B41FA5}">
                      <a16:colId xmlns:a16="http://schemas.microsoft.com/office/drawing/2014/main" val="2997937964"/>
                    </a:ext>
                  </a:extLst>
                </a:gridCol>
                <a:gridCol w="4572000">
                  <a:extLst>
                    <a:ext uri="{9D8B030D-6E8A-4147-A177-3AD203B41FA5}">
                      <a16:colId xmlns:a16="http://schemas.microsoft.com/office/drawing/2014/main" val="3461633799"/>
                    </a:ext>
                  </a:extLst>
                </a:gridCol>
              </a:tblGrid>
              <a:tr h="746563">
                <a:tc>
                  <a:txBody>
                    <a:bodyPr/>
                    <a:lstStyle/>
                    <a:p>
                      <a:pPr marL="0" marR="0" lvl="0" indent="0" algn="ctr" defTabSz="914400" rtl="0" eaLnBrk="0" fontAlgn="base" latinLnBrk="0" hangingPunct="0">
                        <a:lnSpc>
                          <a:spcPct val="100000"/>
                        </a:lnSpc>
                        <a:spcBef>
                          <a:spcPts val="2000"/>
                        </a:spcBef>
                        <a:spcAft>
                          <a:spcPct val="0"/>
                        </a:spcAft>
                        <a:buClrTx/>
                        <a:buSzTx/>
                        <a:buFont typeface="Wingdings 2" pitchFamily="18" charset="2"/>
                        <a:buNone/>
                        <a:tabLst/>
                      </a:pPr>
                      <a:r>
                        <a:rPr kumimoji="0" lang="en-US" sz="2000" b="1" i="0" u="none" strike="noStrike" cap="none" normalizeH="0" baseline="0" dirty="0">
                          <a:ln>
                            <a:noFill/>
                          </a:ln>
                          <a:solidFill>
                            <a:schemeClr val="tx1"/>
                          </a:solidFill>
                          <a:effectLst/>
                          <a:latin typeface="Arial" pitchFamily="34" charset="0"/>
                          <a:ea typeface="ＭＳ Ｐゴシック" charset="-128"/>
                          <a:cs typeface="Arial" pitchFamily="34" charset="0"/>
                        </a:rPr>
                        <a:t>AFFILIATION/FINANCIAL INTERESTS </a:t>
                      </a:r>
                    </a:p>
                    <a:p>
                      <a:pPr marL="0" marR="0" lvl="0" indent="0" algn="ctr" defTabSz="914400" rtl="0" eaLnBrk="0" fontAlgn="base" latinLnBrk="0" hangingPunct="0">
                        <a:lnSpc>
                          <a:spcPct val="100000"/>
                        </a:lnSpc>
                        <a:spcBef>
                          <a:spcPts val="0"/>
                        </a:spcBef>
                        <a:spcAft>
                          <a:spcPct val="0"/>
                        </a:spcAft>
                        <a:buClrTx/>
                        <a:buSzTx/>
                        <a:buFont typeface="Wingdings 2" pitchFamily="18" charset="2"/>
                        <a:buNone/>
                        <a:tabLst/>
                      </a:pPr>
                      <a:r>
                        <a:rPr kumimoji="0" lang="en-US" sz="2000" b="1" i="0" u="none" strike="noStrike" cap="none" normalizeH="0" baseline="0" dirty="0">
                          <a:ln>
                            <a:noFill/>
                          </a:ln>
                          <a:solidFill>
                            <a:schemeClr val="tx2"/>
                          </a:solidFill>
                          <a:effectLst/>
                          <a:latin typeface="Arial" pitchFamily="34" charset="0"/>
                          <a:ea typeface="ＭＳ Ｐゴシック" charset="-128"/>
                          <a:cs typeface="Arial" pitchFamily="34" charset="0"/>
                        </a:rPr>
                        <a:t>(prior 12 months)</a:t>
                      </a:r>
                    </a:p>
                  </a:txBody>
                  <a:tcPr marL="80435" marR="80435" marT="44451" marB="4445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2000"/>
                        </a:spcBef>
                        <a:spcAft>
                          <a:spcPct val="0"/>
                        </a:spcAft>
                        <a:buClrTx/>
                        <a:buSzTx/>
                        <a:buFont typeface="Wingdings 2" pitchFamily="18" charset="2"/>
                        <a:buNone/>
                        <a:tabLst/>
                      </a:pPr>
                      <a:r>
                        <a:rPr kumimoji="0" lang="en-US" sz="2000" b="1" i="0" u="none" strike="noStrike" cap="none" normalizeH="0" baseline="0" dirty="0">
                          <a:ln>
                            <a:noFill/>
                          </a:ln>
                          <a:solidFill>
                            <a:schemeClr val="tx1"/>
                          </a:solidFill>
                          <a:effectLst/>
                          <a:latin typeface="Arial" pitchFamily="34" charset="0"/>
                          <a:ea typeface="ＭＳ Ｐゴシック" charset="-128"/>
                          <a:cs typeface="Arial" pitchFamily="34" charset="0"/>
                        </a:rPr>
                        <a:t>ENTITIES</a:t>
                      </a:r>
                    </a:p>
                  </a:txBody>
                  <a:tcPr marL="80435" marR="80435" marT="44451" marB="4445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1430749"/>
                  </a:ext>
                </a:extLst>
              </a:tr>
              <a:tr h="524019">
                <a:tc>
                  <a:txBody>
                    <a:bodyPr/>
                    <a:lstStyle/>
                    <a:p>
                      <a:pPr marL="0" marR="0" lvl="0" indent="0" algn="l" defTabSz="914400" rtl="0" eaLnBrk="0" fontAlgn="base" latinLnBrk="0" hangingPunct="0">
                        <a:lnSpc>
                          <a:spcPct val="100000"/>
                        </a:lnSpc>
                        <a:spcBef>
                          <a:spcPts val="2000"/>
                        </a:spcBef>
                        <a:spcAft>
                          <a:spcPct val="0"/>
                        </a:spcAft>
                        <a:buClrTx/>
                        <a:buSzTx/>
                        <a:buFont typeface="Wingdings 2" pitchFamily="18" charset="2"/>
                        <a:buNone/>
                        <a:tabLst/>
                      </a:pPr>
                      <a:r>
                        <a:rPr kumimoji="0" lang="en-US" sz="2000" b="0" i="0" u="none" strike="noStrike" cap="none" normalizeH="0" baseline="0" dirty="0">
                          <a:ln>
                            <a:noFill/>
                          </a:ln>
                          <a:solidFill>
                            <a:schemeClr val="tx1"/>
                          </a:solidFill>
                          <a:effectLst/>
                          <a:latin typeface="Arial" pitchFamily="34" charset="0"/>
                          <a:ea typeface="ＭＳ Ｐゴシック" charset="-128"/>
                          <a:cs typeface="Arial" pitchFamily="34" charset="0"/>
                        </a:rPr>
                        <a:t>Grants/Research Support </a:t>
                      </a:r>
                    </a:p>
                  </a:txBody>
                  <a:tcPr marL="80435" marR="80435" marT="44451" marB="4445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2000"/>
                        </a:spcBef>
                        <a:spcAft>
                          <a:spcPct val="0"/>
                        </a:spcAft>
                        <a:buClrTx/>
                        <a:buSzTx/>
                        <a:buFont typeface="Wingdings 2" pitchFamily="18" charset="2"/>
                        <a:buNone/>
                        <a:tabLst/>
                        <a:defRPr/>
                      </a:pPr>
                      <a:r>
                        <a:rPr lang="en-US" sz="2000" kern="1200" dirty="0">
                          <a:solidFill>
                            <a:schemeClr val="tx1"/>
                          </a:solidFill>
                          <a:latin typeface="Arial" pitchFamily="34" charset="0"/>
                          <a:ea typeface="+mn-ea"/>
                          <a:cs typeface="Arial" pitchFamily="34" charset="0"/>
                        </a:rPr>
                        <a:t>Reckitt Mead Johnson Nutrition, Nestlé Nutrition, California Walnut Commission, BASF, Beachbody, Bush Brothers</a:t>
                      </a:r>
                      <a:endParaRPr kumimoji="0" lang="en-US" sz="2000" b="0"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80435" marR="80435" marT="44451" marB="4445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8353008"/>
                  </a:ext>
                </a:extLst>
              </a:tr>
              <a:tr h="736848">
                <a:tc>
                  <a:txBody>
                    <a:bodyPr/>
                    <a:lstStyle/>
                    <a:p>
                      <a:pPr marL="0" marR="0" lvl="0" indent="0" algn="l" defTabSz="914400" rtl="0" eaLnBrk="0" fontAlgn="base" latinLnBrk="0" hangingPunct="0">
                        <a:lnSpc>
                          <a:spcPct val="100000"/>
                        </a:lnSpc>
                        <a:spcBef>
                          <a:spcPts val="2000"/>
                        </a:spcBef>
                        <a:spcAft>
                          <a:spcPct val="0"/>
                        </a:spcAft>
                        <a:buClrTx/>
                        <a:buSzTx/>
                        <a:buFont typeface="Wingdings 2" pitchFamily="18" charset="2"/>
                        <a:buNone/>
                        <a:tabLst/>
                      </a:pPr>
                      <a:r>
                        <a:rPr kumimoji="0" lang="en-US" sz="2000" b="0" i="0" u="none" strike="noStrike" cap="none" normalizeH="0" baseline="0" dirty="0">
                          <a:ln>
                            <a:noFill/>
                          </a:ln>
                          <a:solidFill>
                            <a:schemeClr val="tx1"/>
                          </a:solidFill>
                          <a:effectLst/>
                          <a:latin typeface="Arial" pitchFamily="34" charset="0"/>
                          <a:ea typeface="ＭＳ Ｐゴシック" charset="-128"/>
                          <a:cs typeface="Arial" pitchFamily="34" charset="0"/>
                        </a:rPr>
                        <a:t>Scientific Advisory Board/Consultant/Board of Directors</a:t>
                      </a:r>
                    </a:p>
                  </a:txBody>
                  <a:tcPr marL="80435" marR="80435" marT="44451" marB="4445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Wingdings 2" pitchFamily="18" charset="2"/>
                        <a:buNone/>
                        <a:tabLst/>
                        <a:defRPr/>
                      </a:pPr>
                      <a:r>
                        <a:rPr kumimoji="0" lang="en-US" sz="2000" b="0" i="0" u="none" strike="noStrike" cap="none" normalizeH="0" baseline="0" dirty="0">
                          <a:ln>
                            <a:noFill/>
                          </a:ln>
                          <a:solidFill>
                            <a:schemeClr val="tx1"/>
                          </a:solidFill>
                          <a:effectLst/>
                          <a:latin typeface="Arial" pitchFamily="34" charset="0"/>
                          <a:ea typeface="ＭＳ Ｐゴシック" charset="-128"/>
                          <a:cs typeface="Arial" pitchFamily="34" charset="0"/>
                        </a:rPr>
                        <a:t>None to disclose</a:t>
                      </a:r>
                    </a:p>
                  </a:txBody>
                  <a:tcPr marL="80435" marR="80435" marT="44451" marB="4445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46635153"/>
                  </a:ext>
                </a:extLst>
              </a:tr>
              <a:tr h="416597">
                <a:tc>
                  <a:txBody>
                    <a:bodyPr/>
                    <a:lstStyle/>
                    <a:p>
                      <a:pPr marL="0" marR="0" lvl="0" indent="0" algn="l" defTabSz="914400" rtl="0" eaLnBrk="0" fontAlgn="base" latinLnBrk="0" hangingPunct="0">
                        <a:lnSpc>
                          <a:spcPct val="100000"/>
                        </a:lnSpc>
                        <a:spcBef>
                          <a:spcPts val="2000"/>
                        </a:spcBef>
                        <a:spcAft>
                          <a:spcPct val="0"/>
                        </a:spcAft>
                        <a:buClrTx/>
                        <a:buSzTx/>
                        <a:buFont typeface="Wingdings 2" pitchFamily="18" charset="2"/>
                        <a:buNone/>
                        <a:tabLst/>
                      </a:pPr>
                      <a:r>
                        <a:rPr kumimoji="0" lang="en-US" sz="2000" b="0" i="0" u="none" strike="noStrike" cap="none" normalizeH="0" baseline="0" dirty="0">
                          <a:ln>
                            <a:noFill/>
                          </a:ln>
                          <a:solidFill>
                            <a:schemeClr val="tx1"/>
                          </a:solidFill>
                          <a:effectLst/>
                          <a:latin typeface="Arial" pitchFamily="34" charset="0"/>
                          <a:ea typeface="ＭＳ Ｐゴシック" charset="-128"/>
                          <a:cs typeface="Arial" pitchFamily="34" charset="0"/>
                        </a:rPr>
                        <a:t>Speakers Bureau</a:t>
                      </a:r>
                    </a:p>
                  </a:txBody>
                  <a:tcPr marL="80435" marR="80435" marT="44451" marB="4445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2000"/>
                        </a:spcBef>
                        <a:spcAft>
                          <a:spcPct val="0"/>
                        </a:spcAft>
                        <a:buClrTx/>
                        <a:buSzTx/>
                        <a:buFont typeface="Wingdings 2" pitchFamily="18" charset="2"/>
                        <a:buNone/>
                        <a:tabLst/>
                        <a:defRPr/>
                      </a:pPr>
                      <a:r>
                        <a:rPr lang="en-US" sz="2000" kern="1200" dirty="0">
                          <a:solidFill>
                            <a:schemeClr val="tx1"/>
                          </a:solidFill>
                          <a:latin typeface="Arial" pitchFamily="34" charset="0"/>
                          <a:ea typeface="+mn-ea"/>
                          <a:cs typeface="Arial" pitchFamily="34" charset="0"/>
                        </a:rPr>
                        <a:t>None to disclose</a:t>
                      </a:r>
                      <a:endParaRPr kumimoji="0" lang="en-US" sz="2000" b="0"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80435" marR="80435" marT="44451" marB="4445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11273886"/>
                  </a:ext>
                </a:extLst>
              </a:tr>
              <a:tr h="536800">
                <a:tc>
                  <a:txBody>
                    <a:bodyPr/>
                    <a:lstStyle/>
                    <a:p>
                      <a:pPr marL="0" marR="0" lvl="0" indent="0" algn="l" defTabSz="914400" rtl="0" eaLnBrk="0" fontAlgn="base" latinLnBrk="0" hangingPunct="0">
                        <a:lnSpc>
                          <a:spcPct val="100000"/>
                        </a:lnSpc>
                        <a:spcBef>
                          <a:spcPts val="2000"/>
                        </a:spcBef>
                        <a:spcAft>
                          <a:spcPct val="0"/>
                        </a:spcAft>
                        <a:buClrTx/>
                        <a:buSzTx/>
                        <a:buFont typeface="Wingdings 2" pitchFamily="18" charset="2"/>
                        <a:buNone/>
                        <a:tabLst/>
                      </a:pPr>
                      <a:r>
                        <a:rPr kumimoji="0" lang="en-US" sz="2000" b="0" i="0" u="none" strike="noStrike" cap="none" normalizeH="0" baseline="0" dirty="0">
                          <a:ln>
                            <a:noFill/>
                          </a:ln>
                          <a:solidFill>
                            <a:schemeClr val="tx1"/>
                          </a:solidFill>
                          <a:effectLst/>
                          <a:latin typeface="Arial" pitchFamily="34" charset="0"/>
                          <a:ea typeface="ＭＳ Ｐゴシック" charset="-128"/>
                          <a:cs typeface="Arial" pitchFamily="34" charset="0"/>
                        </a:rPr>
                        <a:t>Stock Shareholder</a:t>
                      </a:r>
                    </a:p>
                  </a:txBody>
                  <a:tcPr marL="80435" marR="80435" marT="44451" marB="4445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2000"/>
                        </a:spcBef>
                        <a:spcAft>
                          <a:spcPct val="0"/>
                        </a:spcAft>
                        <a:buClrTx/>
                        <a:buSzTx/>
                        <a:buFont typeface="Wingdings 2" pitchFamily="18" charset="2"/>
                        <a:buNone/>
                        <a:tabLst/>
                        <a:defRPr/>
                      </a:pPr>
                      <a:r>
                        <a:rPr lang="en-US" sz="2000" kern="1200" dirty="0">
                          <a:solidFill>
                            <a:schemeClr val="tx1"/>
                          </a:solidFill>
                          <a:latin typeface="Arial" pitchFamily="34" charset="0"/>
                          <a:ea typeface="+mn-ea"/>
                          <a:cs typeface="Arial" pitchFamily="34" charset="0"/>
                        </a:rPr>
                        <a:t>None to disclose</a:t>
                      </a:r>
                      <a:endParaRPr kumimoji="0" lang="en-US" sz="2000" b="0"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80435" marR="80435" marT="44451" marB="4445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75627331"/>
                  </a:ext>
                </a:extLst>
              </a:tr>
              <a:tr h="536800">
                <a:tc>
                  <a:txBody>
                    <a:bodyPr/>
                    <a:lstStyle/>
                    <a:p>
                      <a:r>
                        <a:rPr lang="en-US" sz="2000" dirty="0">
                          <a:latin typeface="Arial" panose="020B0604020202020204" pitchFamily="34" charset="0"/>
                          <a:cs typeface="Arial" panose="020B0604020202020204" pitchFamily="34" charset="0"/>
                        </a:rPr>
                        <a:t>Employee</a:t>
                      </a:r>
                    </a:p>
                  </a:txBody>
                  <a:tcPr marL="80435" marR="80435" marT="44451" marB="4445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2000"/>
                        </a:spcBef>
                        <a:spcAft>
                          <a:spcPct val="0"/>
                        </a:spcAft>
                        <a:buClrTx/>
                        <a:buSzTx/>
                        <a:buFont typeface="Wingdings 2" pitchFamily="18" charset="2"/>
                        <a:buNone/>
                        <a:tabLst/>
                        <a:defRPr/>
                      </a:pPr>
                      <a:r>
                        <a:rPr lang="en-US" sz="2000" kern="1200" dirty="0">
                          <a:solidFill>
                            <a:schemeClr val="tx1"/>
                          </a:solidFill>
                          <a:latin typeface="Arial" pitchFamily="34" charset="0"/>
                          <a:ea typeface="+mn-ea"/>
                          <a:cs typeface="Arial" pitchFamily="34" charset="0"/>
                        </a:rPr>
                        <a:t>Traverse Science </a:t>
                      </a:r>
                      <a:endParaRPr kumimoji="0" lang="en-US" sz="2000" b="0"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80435" marR="80435" marT="44451" marB="4445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79205"/>
                  </a:ext>
                </a:extLst>
              </a:tr>
              <a:tr h="423361">
                <a:tc>
                  <a:txBody>
                    <a:bodyPr/>
                    <a:lstStyle/>
                    <a:p>
                      <a:pPr marL="0" marR="0" lvl="0" indent="0" algn="l" defTabSz="914400" rtl="0" eaLnBrk="0" fontAlgn="base" latinLnBrk="0" hangingPunct="0">
                        <a:lnSpc>
                          <a:spcPct val="100000"/>
                        </a:lnSpc>
                        <a:spcBef>
                          <a:spcPts val="2000"/>
                        </a:spcBef>
                        <a:spcAft>
                          <a:spcPct val="0"/>
                        </a:spcAft>
                        <a:buClrTx/>
                        <a:buSzTx/>
                        <a:buFont typeface="Wingdings 2" pitchFamily="18" charset="2"/>
                        <a:buNone/>
                        <a:tabLst/>
                      </a:pPr>
                      <a:r>
                        <a:rPr kumimoji="0" lang="en-US" sz="2000" b="0" i="0" u="none" strike="noStrike" cap="none" normalizeH="0" baseline="0" dirty="0">
                          <a:ln>
                            <a:noFill/>
                          </a:ln>
                          <a:solidFill>
                            <a:schemeClr val="tx1"/>
                          </a:solidFill>
                          <a:effectLst/>
                          <a:latin typeface="Arial" pitchFamily="34" charset="0"/>
                          <a:ea typeface="ＭＳ Ｐゴシック" charset="-128"/>
                          <a:cs typeface="Arial" pitchFamily="34" charset="0"/>
                        </a:rPr>
                        <a:t>Other  </a:t>
                      </a:r>
                    </a:p>
                  </a:txBody>
                  <a:tcPr marL="80435" marR="80435" marT="44451" marB="4445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2000"/>
                        </a:spcBef>
                        <a:spcAft>
                          <a:spcPct val="0"/>
                        </a:spcAft>
                        <a:buClrTx/>
                        <a:buSzTx/>
                        <a:buFont typeface="Wingdings 2" pitchFamily="18" charset="2"/>
                        <a:buNone/>
                        <a:tabLst/>
                        <a:defRPr/>
                      </a:pPr>
                      <a:r>
                        <a:rPr lang="en-US" sz="2000" kern="1200" dirty="0">
                          <a:solidFill>
                            <a:schemeClr val="tx1"/>
                          </a:solidFill>
                          <a:latin typeface="Arial" pitchFamily="34" charset="0"/>
                          <a:ea typeface="+mn-ea"/>
                          <a:cs typeface="Arial" pitchFamily="34" charset="0"/>
                        </a:rPr>
                        <a:t>None to disclose</a:t>
                      </a:r>
                      <a:endParaRPr kumimoji="0" lang="en-US" sz="2000" b="0"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80435" marR="80435" marT="44451" marB="4445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8215701"/>
                  </a:ext>
                </a:extLst>
              </a:tr>
            </a:tbl>
          </a:graphicData>
        </a:graphic>
      </p:graphicFrame>
    </p:spTree>
    <p:extLst>
      <p:ext uri="{BB962C8B-B14F-4D97-AF65-F5344CB8AC3E}">
        <p14:creationId xmlns:p14="http://schemas.microsoft.com/office/powerpoint/2010/main" val="2966775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EF00FC-6540-4075-AE4B-3A0BB8E35530}"/>
              </a:ext>
            </a:extLst>
          </p:cNvPr>
          <p:cNvSpPr txBox="1"/>
          <p:nvPr/>
        </p:nvSpPr>
        <p:spPr>
          <a:xfrm>
            <a:off x="990692" y="2644170"/>
            <a:ext cx="10210616" cy="2554545"/>
          </a:xfrm>
          <a:prstGeom prst="rect">
            <a:avLst/>
          </a:prstGeom>
          <a:noFill/>
        </p:spPr>
        <p:txBody>
          <a:bodyPr wrap="none" rtlCol="0">
            <a:spAutoFit/>
          </a:bodyPr>
          <a:lstStyle/>
          <a:p>
            <a:pPr algn="ctr"/>
            <a:r>
              <a:rPr lang="en-US" sz="4000" dirty="0"/>
              <a:t>How can safety assessments of </a:t>
            </a:r>
          </a:p>
          <a:p>
            <a:pPr algn="ctr"/>
            <a:r>
              <a:rPr lang="en-US" sz="4000" dirty="0"/>
              <a:t>new ingredients in infant formula be improved?</a:t>
            </a:r>
          </a:p>
          <a:p>
            <a:pPr algn="ctr"/>
            <a:endParaRPr lang="en-US" sz="4000" dirty="0"/>
          </a:p>
          <a:p>
            <a:pPr algn="ctr"/>
            <a:r>
              <a:rPr lang="en-US" sz="4000" dirty="0"/>
              <a:t>When are deviations from “typical” of concern?</a:t>
            </a:r>
          </a:p>
        </p:txBody>
      </p:sp>
    </p:spTree>
    <p:extLst>
      <p:ext uri="{BB962C8B-B14F-4D97-AF65-F5344CB8AC3E}">
        <p14:creationId xmlns:p14="http://schemas.microsoft.com/office/powerpoint/2010/main" val="975445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5C937B6-B26A-497F-A323-F7947F74ED42}"/>
              </a:ext>
            </a:extLst>
          </p:cNvPr>
          <p:cNvSpPr/>
          <p:nvPr/>
        </p:nvSpPr>
        <p:spPr>
          <a:xfrm>
            <a:off x="0" y="-12885"/>
            <a:ext cx="12192000" cy="861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a:extLst>
              <a:ext uri="{FF2B5EF4-FFF2-40B4-BE49-F238E27FC236}">
                <a16:creationId xmlns:a16="http://schemas.microsoft.com/office/drawing/2014/main" id="{6309DB1C-3F05-46A5-B549-6D3C588E7ACE}"/>
              </a:ext>
            </a:extLst>
          </p:cNvPr>
          <p:cNvSpPr>
            <a:spLocks noGrp="1"/>
          </p:cNvSpPr>
          <p:nvPr>
            <p:ph type="title"/>
          </p:nvPr>
        </p:nvSpPr>
        <p:spPr>
          <a:xfrm>
            <a:off x="152399" y="54164"/>
            <a:ext cx="11568112" cy="590550"/>
          </a:xfrm>
        </p:spPr>
        <p:txBody>
          <a:bodyPr>
            <a:normAutofit fontScale="90000"/>
          </a:bodyPr>
          <a:lstStyle/>
          <a:p>
            <a:pPr algn="ctr"/>
            <a:r>
              <a:rPr lang="en-US" b="1" dirty="0">
                <a:latin typeface="+mn-lt"/>
              </a:rPr>
              <a:t>Preclinical Testing of Ingredients in Infant Formula</a:t>
            </a:r>
          </a:p>
        </p:txBody>
      </p:sp>
      <p:sp>
        <p:nvSpPr>
          <p:cNvPr id="3" name="Content Placeholder 2">
            <a:extLst>
              <a:ext uri="{FF2B5EF4-FFF2-40B4-BE49-F238E27FC236}">
                <a16:creationId xmlns:a16="http://schemas.microsoft.com/office/drawing/2014/main" id="{FA28D5E7-20F4-4950-9C62-3F729EEC360A}"/>
              </a:ext>
            </a:extLst>
          </p:cNvPr>
          <p:cNvSpPr>
            <a:spLocks noGrp="1"/>
          </p:cNvSpPr>
          <p:nvPr>
            <p:ph idx="1"/>
          </p:nvPr>
        </p:nvSpPr>
        <p:spPr>
          <a:xfrm>
            <a:off x="7269213" y="1983739"/>
            <a:ext cx="4791242" cy="2277295"/>
          </a:xfrm>
        </p:spPr>
        <p:txBody>
          <a:bodyPr>
            <a:normAutofit/>
          </a:bodyPr>
          <a:lstStyle/>
          <a:p>
            <a:r>
              <a:rPr lang="en-US" dirty="0"/>
              <a:t>Rodents</a:t>
            </a:r>
          </a:p>
          <a:p>
            <a:pPr lvl="1"/>
            <a:r>
              <a:rPr lang="en-US" dirty="0"/>
              <a:t>Pre-weaning feeding is difficult</a:t>
            </a:r>
          </a:p>
          <a:p>
            <a:pPr marL="855663" lvl="2" indent="0">
              <a:buNone/>
            </a:pPr>
            <a:endParaRPr lang="en-US" dirty="0"/>
          </a:p>
          <a:p>
            <a:r>
              <a:rPr lang="en-US" b="1" dirty="0"/>
              <a:t>Pigs</a:t>
            </a:r>
          </a:p>
          <a:p>
            <a:pPr lvl="1"/>
            <a:r>
              <a:rPr lang="en-US" dirty="0"/>
              <a:t>Highly translatable</a:t>
            </a:r>
            <a:r>
              <a:rPr lang="en-US" baseline="30000" dirty="0"/>
              <a:t>1</a:t>
            </a:r>
          </a:p>
          <a:p>
            <a:pPr marL="352425" lvl="1" indent="0">
              <a:buNone/>
            </a:pPr>
            <a:endParaRPr lang="en-US" dirty="0"/>
          </a:p>
        </p:txBody>
      </p:sp>
      <p:sp>
        <p:nvSpPr>
          <p:cNvPr id="5" name="TextBox 4">
            <a:extLst>
              <a:ext uri="{FF2B5EF4-FFF2-40B4-BE49-F238E27FC236}">
                <a16:creationId xmlns:a16="http://schemas.microsoft.com/office/drawing/2014/main" id="{75EFE7F0-A4D0-490C-91CF-C0563211DDD0}"/>
              </a:ext>
            </a:extLst>
          </p:cNvPr>
          <p:cNvSpPr txBox="1"/>
          <p:nvPr/>
        </p:nvSpPr>
        <p:spPr>
          <a:xfrm>
            <a:off x="1937594" y="1057007"/>
            <a:ext cx="3583858"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600" b="1" dirty="0"/>
              <a:t>Conduct Preclinical Study</a:t>
            </a:r>
          </a:p>
        </p:txBody>
      </p:sp>
      <p:sp>
        <p:nvSpPr>
          <p:cNvPr id="6" name="TextBox 5">
            <a:extLst>
              <a:ext uri="{FF2B5EF4-FFF2-40B4-BE49-F238E27FC236}">
                <a16:creationId xmlns:a16="http://schemas.microsoft.com/office/drawing/2014/main" id="{09E4D4FE-9F2F-4EA1-A3BA-075FC84EBE62}"/>
              </a:ext>
            </a:extLst>
          </p:cNvPr>
          <p:cNvSpPr txBox="1"/>
          <p:nvPr/>
        </p:nvSpPr>
        <p:spPr>
          <a:xfrm>
            <a:off x="1937594" y="1939452"/>
            <a:ext cx="3583858"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600" b="1" dirty="0"/>
              <a:t>Evidence of abnormalities based on external data?</a:t>
            </a:r>
          </a:p>
        </p:txBody>
      </p:sp>
      <p:cxnSp>
        <p:nvCxnSpPr>
          <p:cNvPr id="8" name="Straight Arrow Connector 7">
            <a:extLst>
              <a:ext uri="{FF2B5EF4-FFF2-40B4-BE49-F238E27FC236}">
                <a16:creationId xmlns:a16="http://schemas.microsoft.com/office/drawing/2014/main" id="{EE6A1CF1-B0AD-4A61-A43C-4542245F5F2E}"/>
              </a:ext>
            </a:extLst>
          </p:cNvPr>
          <p:cNvCxnSpPr>
            <a:stCxn id="5" idx="2"/>
            <a:endCxn id="6" idx="0"/>
          </p:cNvCxnSpPr>
          <p:nvPr/>
        </p:nvCxnSpPr>
        <p:spPr>
          <a:xfrm>
            <a:off x="3729523" y="1395561"/>
            <a:ext cx="0" cy="543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C87AD2A-B102-4D8C-B070-D1286B69A85F}"/>
              </a:ext>
            </a:extLst>
          </p:cNvPr>
          <p:cNvSpPr txBox="1"/>
          <p:nvPr/>
        </p:nvSpPr>
        <p:spPr>
          <a:xfrm>
            <a:off x="436945" y="3633683"/>
            <a:ext cx="2396613"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600" b="1" dirty="0"/>
              <a:t>Level 1 Assessment</a:t>
            </a:r>
          </a:p>
          <a:p>
            <a:pPr algn="ctr"/>
            <a:r>
              <a:rPr lang="en-US" sz="1600" b="1" dirty="0"/>
              <a:t>(standard measures)</a:t>
            </a:r>
          </a:p>
        </p:txBody>
      </p:sp>
      <p:sp>
        <p:nvSpPr>
          <p:cNvPr id="11" name="TextBox 10">
            <a:extLst>
              <a:ext uri="{FF2B5EF4-FFF2-40B4-BE49-F238E27FC236}">
                <a16:creationId xmlns:a16="http://schemas.microsoft.com/office/drawing/2014/main" id="{63B6B007-E370-4C62-996D-254B24E49BEC}"/>
              </a:ext>
            </a:extLst>
          </p:cNvPr>
          <p:cNvSpPr txBox="1"/>
          <p:nvPr/>
        </p:nvSpPr>
        <p:spPr>
          <a:xfrm>
            <a:off x="4493507" y="3633683"/>
            <a:ext cx="2504768"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600" b="1" dirty="0"/>
              <a:t>Level 2 Assessment</a:t>
            </a:r>
          </a:p>
          <a:p>
            <a:pPr algn="ctr"/>
            <a:r>
              <a:rPr lang="en-US" sz="1600" b="1" dirty="0"/>
              <a:t>(detailed study)</a:t>
            </a:r>
          </a:p>
        </p:txBody>
      </p:sp>
      <p:cxnSp>
        <p:nvCxnSpPr>
          <p:cNvPr id="13" name="Straight Arrow Connector 12">
            <a:extLst>
              <a:ext uri="{FF2B5EF4-FFF2-40B4-BE49-F238E27FC236}">
                <a16:creationId xmlns:a16="http://schemas.microsoft.com/office/drawing/2014/main" id="{F0146F6F-E750-4D06-84E0-922320FEEE16}"/>
              </a:ext>
            </a:extLst>
          </p:cNvPr>
          <p:cNvCxnSpPr>
            <a:stCxn id="6" idx="2"/>
            <a:endCxn id="11" idx="0"/>
          </p:cNvCxnSpPr>
          <p:nvPr/>
        </p:nvCxnSpPr>
        <p:spPr>
          <a:xfrm>
            <a:off x="3729523" y="2524227"/>
            <a:ext cx="2016368" cy="110945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6017CF18-34D3-45D5-A367-D7FF7826675B}"/>
              </a:ext>
            </a:extLst>
          </p:cNvPr>
          <p:cNvCxnSpPr>
            <a:cxnSpLocks/>
            <a:stCxn id="6" idx="2"/>
            <a:endCxn id="10" idx="0"/>
          </p:cNvCxnSpPr>
          <p:nvPr/>
        </p:nvCxnSpPr>
        <p:spPr>
          <a:xfrm flipH="1">
            <a:off x="1635252" y="2524227"/>
            <a:ext cx="2094271" cy="110945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94D25BCC-6304-4355-AB9E-048C13306D09}"/>
              </a:ext>
            </a:extLst>
          </p:cNvPr>
          <p:cNvSpPr txBox="1"/>
          <p:nvPr/>
        </p:nvSpPr>
        <p:spPr>
          <a:xfrm>
            <a:off x="3071361" y="3364695"/>
            <a:ext cx="1184341" cy="584775"/>
          </a:xfrm>
          <a:prstGeom prst="rect">
            <a:avLst/>
          </a:prstGeom>
          <a:solidFill>
            <a:schemeClr val="bg1"/>
          </a:solidFill>
        </p:spPr>
        <p:txBody>
          <a:bodyPr wrap="square" rtlCol="0">
            <a:spAutoFit/>
          </a:bodyPr>
          <a:lstStyle/>
          <a:p>
            <a:pPr algn="ctr"/>
            <a:r>
              <a:rPr lang="en-US" sz="1600" b="1" dirty="0"/>
              <a:t>Adverse effect</a:t>
            </a:r>
          </a:p>
        </p:txBody>
      </p:sp>
      <p:cxnSp>
        <p:nvCxnSpPr>
          <p:cNvPr id="27" name="Straight Arrow Connector 26">
            <a:extLst>
              <a:ext uri="{FF2B5EF4-FFF2-40B4-BE49-F238E27FC236}">
                <a16:creationId xmlns:a16="http://schemas.microsoft.com/office/drawing/2014/main" id="{913A4BFA-922A-46FF-B2EA-059E8A2004C9}"/>
              </a:ext>
            </a:extLst>
          </p:cNvPr>
          <p:cNvCxnSpPr>
            <a:cxnSpLocks/>
            <a:stCxn id="10" idx="3"/>
            <a:endCxn id="11" idx="1"/>
          </p:cNvCxnSpPr>
          <p:nvPr/>
        </p:nvCxnSpPr>
        <p:spPr>
          <a:xfrm>
            <a:off x="2833558" y="3926071"/>
            <a:ext cx="165994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0" name="TextBox 29">
            <a:extLst>
              <a:ext uri="{FF2B5EF4-FFF2-40B4-BE49-F238E27FC236}">
                <a16:creationId xmlns:a16="http://schemas.microsoft.com/office/drawing/2014/main" id="{18B79025-58F9-4FE7-AC53-671537588DE1}"/>
              </a:ext>
            </a:extLst>
          </p:cNvPr>
          <p:cNvSpPr txBox="1"/>
          <p:nvPr/>
        </p:nvSpPr>
        <p:spPr>
          <a:xfrm>
            <a:off x="4737707" y="2874093"/>
            <a:ext cx="626400" cy="369332"/>
          </a:xfrm>
          <a:prstGeom prst="rect">
            <a:avLst/>
          </a:prstGeom>
          <a:noFill/>
        </p:spPr>
        <p:txBody>
          <a:bodyPr wrap="square" rtlCol="0">
            <a:spAutoFit/>
          </a:bodyPr>
          <a:lstStyle/>
          <a:p>
            <a:pPr algn="ctr"/>
            <a:r>
              <a:rPr lang="en-US" b="1" dirty="0"/>
              <a:t>Yes</a:t>
            </a:r>
          </a:p>
        </p:txBody>
      </p:sp>
      <p:sp>
        <p:nvSpPr>
          <p:cNvPr id="31" name="TextBox 30">
            <a:extLst>
              <a:ext uri="{FF2B5EF4-FFF2-40B4-BE49-F238E27FC236}">
                <a16:creationId xmlns:a16="http://schemas.microsoft.com/office/drawing/2014/main" id="{445697EB-014D-4284-B51E-09D4840C7799}"/>
              </a:ext>
            </a:extLst>
          </p:cNvPr>
          <p:cNvSpPr txBox="1"/>
          <p:nvPr/>
        </p:nvSpPr>
        <p:spPr>
          <a:xfrm>
            <a:off x="2040784" y="2827559"/>
            <a:ext cx="626400" cy="369332"/>
          </a:xfrm>
          <a:prstGeom prst="rect">
            <a:avLst/>
          </a:prstGeom>
          <a:noFill/>
        </p:spPr>
        <p:txBody>
          <a:bodyPr wrap="square" rtlCol="0">
            <a:spAutoFit/>
          </a:bodyPr>
          <a:lstStyle/>
          <a:p>
            <a:pPr algn="ctr"/>
            <a:r>
              <a:rPr lang="en-US" b="1" dirty="0"/>
              <a:t>No</a:t>
            </a:r>
          </a:p>
        </p:txBody>
      </p:sp>
      <p:sp>
        <p:nvSpPr>
          <p:cNvPr id="32" name="TextBox 31">
            <a:extLst>
              <a:ext uri="{FF2B5EF4-FFF2-40B4-BE49-F238E27FC236}">
                <a16:creationId xmlns:a16="http://schemas.microsoft.com/office/drawing/2014/main" id="{09F3FE91-8B07-4CF1-8FE3-EA1E3959F162}"/>
              </a:ext>
            </a:extLst>
          </p:cNvPr>
          <p:cNvSpPr txBox="1"/>
          <p:nvPr/>
        </p:nvSpPr>
        <p:spPr>
          <a:xfrm>
            <a:off x="436944" y="5573405"/>
            <a:ext cx="2396613"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600" b="1" dirty="0"/>
              <a:t>Continue to clinical studies</a:t>
            </a:r>
          </a:p>
        </p:txBody>
      </p:sp>
      <p:sp>
        <p:nvSpPr>
          <p:cNvPr id="33" name="TextBox 32">
            <a:extLst>
              <a:ext uri="{FF2B5EF4-FFF2-40B4-BE49-F238E27FC236}">
                <a16:creationId xmlns:a16="http://schemas.microsoft.com/office/drawing/2014/main" id="{7DBA1525-7943-4CFF-8362-DBCD6C2CC67E}"/>
              </a:ext>
            </a:extLst>
          </p:cNvPr>
          <p:cNvSpPr txBox="1"/>
          <p:nvPr/>
        </p:nvSpPr>
        <p:spPr>
          <a:xfrm>
            <a:off x="1498046" y="4450020"/>
            <a:ext cx="1184341" cy="830997"/>
          </a:xfrm>
          <a:prstGeom prst="rect">
            <a:avLst/>
          </a:prstGeom>
          <a:solidFill>
            <a:schemeClr val="bg1"/>
          </a:solidFill>
        </p:spPr>
        <p:txBody>
          <a:bodyPr wrap="square" rtlCol="0">
            <a:spAutoFit/>
          </a:bodyPr>
          <a:lstStyle/>
          <a:p>
            <a:pPr algn="ctr"/>
            <a:r>
              <a:rPr lang="en-US" sz="1600" b="1" dirty="0"/>
              <a:t>No</a:t>
            </a:r>
          </a:p>
          <a:p>
            <a:pPr algn="ctr"/>
            <a:r>
              <a:rPr lang="en-US" sz="1600" b="1" dirty="0"/>
              <a:t>adverse effects</a:t>
            </a:r>
          </a:p>
        </p:txBody>
      </p:sp>
      <p:cxnSp>
        <p:nvCxnSpPr>
          <p:cNvPr id="34" name="Straight Arrow Connector 33">
            <a:extLst>
              <a:ext uri="{FF2B5EF4-FFF2-40B4-BE49-F238E27FC236}">
                <a16:creationId xmlns:a16="http://schemas.microsoft.com/office/drawing/2014/main" id="{72CEB7EE-C750-4945-81B6-E06F670FE403}"/>
              </a:ext>
            </a:extLst>
          </p:cNvPr>
          <p:cNvCxnSpPr>
            <a:cxnSpLocks/>
            <a:stCxn id="10" idx="2"/>
            <a:endCxn id="32" idx="0"/>
          </p:cNvCxnSpPr>
          <p:nvPr/>
        </p:nvCxnSpPr>
        <p:spPr>
          <a:xfrm flipH="1">
            <a:off x="1635251" y="4218458"/>
            <a:ext cx="1" cy="135494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7" name="TextBox 36">
            <a:extLst>
              <a:ext uri="{FF2B5EF4-FFF2-40B4-BE49-F238E27FC236}">
                <a16:creationId xmlns:a16="http://schemas.microsoft.com/office/drawing/2014/main" id="{08A482A1-4284-44E9-BB79-612FEACB1663}"/>
              </a:ext>
            </a:extLst>
          </p:cNvPr>
          <p:cNvSpPr txBox="1"/>
          <p:nvPr/>
        </p:nvSpPr>
        <p:spPr>
          <a:xfrm>
            <a:off x="3202944" y="5573405"/>
            <a:ext cx="2396613"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600" b="1" dirty="0"/>
              <a:t>Re-evaluate results before clinical trial</a:t>
            </a:r>
          </a:p>
        </p:txBody>
      </p:sp>
      <p:cxnSp>
        <p:nvCxnSpPr>
          <p:cNvPr id="38" name="Straight Arrow Connector 37">
            <a:extLst>
              <a:ext uri="{FF2B5EF4-FFF2-40B4-BE49-F238E27FC236}">
                <a16:creationId xmlns:a16="http://schemas.microsoft.com/office/drawing/2014/main" id="{BFA58678-C9BF-47B0-82D8-53C86709F9D5}"/>
              </a:ext>
            </a:extLst>
          </p:cNvPr>
          <p:cNvCxnSpPr>
            <a:cxnSpLocks/>
            <a:stCxn id="11" idx="2"/>
            <a:endCxn id="37" idx="0"/>
          </p:cNvCxnSpPr>
          <p:nvPr/>
        </p:nvCxnSpPr>
        <p:spPr>
          <a:xfrm flipH="1">
            <a:off x="4401251" y="4218458"/>
            <a:ext cx="1344640" cy="135494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41" name="TextBox 40">
            <a:extLst>
              <a:ext uri="{FF2B5EF4-FFF2-40B4-BE49-F238E27FC236}">
                <a16:creationId xmlns:a16="http://schemas.microsoft.com/office/drawing/2014/main" id="{3858340A-DC71-4D2B-A7BC-F2EE62DDD92C}"/>
              </a:ext>
            </a:extLst>
          </p:cNvPr>
          <p:cNvSpPr txBox="1"/>
          <p:nvPr/>
        </p:nvSpPr>
        <p:spPr>
          <a:xfrm>
            <a:off x="3545353" y="4387734"/>
            <a:ext cx="1184341" cy="830997"/>
          </a:xfrm>
          <a:prstGeom prst="rect">
            <a:avLst/>
          </a:prstGeom>
          <a:solidFill>
            <a:schemeClr val="bg1"/>
          </a:solidFill>
        </p:spPr>
        <p:txBody>
          <a:bodyPr wrap="square" rtlCol="0">
            <a:spAutoFit/>
          </a:bodyPr>
          <a:lstStyle/>
          <a:p>
            <a:pPr algn="ctr"/>
            <a:r>
              <a:rPr lang="en-US" sz="1600" b="1" dirty="0"/>
              <a:t>No</a:t>
            </a:r>
          </a:p>
          <a:p>
            <a:pPr algn="ctr"/>
            <a:r>
              <a:rPr lang="en-US" sz="1600" b="1" dirty="0"/>
              <a:t>adverse effects</a:t>
            </a:r>
          </a:p>
        </p:txBody>
      </p:sp>
      <p:sp>
        <p:nvSpPr>
          <p:cNvPr id="42" name="TextBox 41">
            <a:extLst>
              <a:ext uri="{FF2B5EF4-FFF2-40B4-BE49-F238E27FC236}">
                <a16:creationId xmlns:a16="http://schemas.microsoft.com/office/drawing/2014/main" id="{C36C5B4F-B010-4EAE-88F5-BB45D562F64A}"/>
              </a:ext>
            </a:extLst>
          </p:cNvPr>
          <p:cNvSpPr txBox="1"/>
          <p:nvPr/>
        </p:nvSpPr>
        <p:spPr>
          <a:xfrm>
            <a:off x="6195926" y="4603543"/>
            <a:ext cx="1184341" cy="584775"/>
          </a:xfrm>
          <a:prstGeom prst="rect">
            <a:avLst/>
          </a:prstGeom>
          <a:solidFill>
            <a:schemeClr val="bg1"/>
          </a:solidFill>
        </p:spPr>
        <p:txBody>
          <a:bodyPr wrap="square" rtlCol="0">
            <a:spAutoFit/>
          </a:bodyPr>
          <a:lstStyle/>
          <a:p>
            <a:pPr algn="ctr"/>
            <a:r>
              <a:rPr lang="en-US" sz="1600" b="1" dirty="0"/>
              <a:t>Adverse effects</a:t>
            </a:r>
          </a:p>
        </p:txBody>
      </p:sp>
      <p:cxnSp>
        <p:nvCxnSpPr>
          <p:cNvPr id="51" name="Straight Arrow Connector 50">
            <a:extLst>
              <a:ext uri="{FF2B5EF4-FFF2-40B4-BE49-F238E27FC236}">
                <a16:creationId xmlns:a16="http://schemas.microsoft.com/office/drawing/2014/main" id="{042BCE86-4FA7-4530-8A41-2B9D90289541}"/>
              </a:ext>
            </a:extLst>
          </p:cNvPr>
          <p:cNvCxnSpPr>
            <a:cxnSpLocks/>
            <a:stCxn id="11" idx="2"/>
            <a:endCxn id="54" idx="0"/>
          </p:cNvCxnSpPr>
          <p:nvPr/>
        </p:nvCxnSpPr>
        <p:spPr>
          <a:xfrm>
            <a:off x="5745891" y="4218458"/>
            <a:ext cx="1078262" cy="147805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BEEB4D18-3A38-4504-A0BC-A7BF76E5F855}"/>
              </a:ext>
            </a:extLst>
          </p:cNvPr>
          <p:cNvSpPr txBox="1"/>
          <p:nvPr/>
        </p:nvSpPr>
        <p:spPr>
          <a:xfrm>
            <a:off x="6442510" y="5696515"/>
            <a:ext cx="763286" cy="3385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600" b="1" dirty="0"/>
              <a:t>STOP</a:t>
            </a:r>
          </a:p>
        </p:txBody>
      </p:sp>
      <p:sp>
        <p:nvSpPr>
          <p:cNvPr id="56" name="TextBox 55">
            <a:extLst>
              <a:ext uri="{FF2B5EF4-FFF2-40B4-BE49-F238E27FC236}">
                <a16:creationId xmlns:a16="http://schemas.microsoft.com/office/drawing/2014/main" id="{F90B04E5-1850-4217-AC54-C1965E6594C6}"/>
              </a:ext>
            </a:extLst>
          </p:cNvPr>
          <p:cNvSpPr txBox="1"/>
          <p:nvPr/>
        </p:nvSpPr>
        <p:spPr>
          <a:xfrm>
            <a:off x="346510" y="6451298"/>
            <a:ext cx="6239209" cy="415498"/>
          </a:xfrm>
          <a:prstGeom prst="rect">
            <a:avLst/>
          </a:prstGeom>
          <a:noFill/>
        </p:spPr>
        <p:txBody>
          <a:bodyPr wrap="none" rtlCol="0">
            <a:spAutoFit/>
          </a:bodyPr>
          <a:lstStyle/>
          <a:p>
            <a:r>
              <a:rPr lang="en-US" sz="1050" dirty="0"/>
              <a:t>Adapted from “Infant Formula:  Evaluating the Safety of New Infant Formula Ingredients” </a:t>
            </a:r>
          </a:p>
          <a:p>
            <a:r>
              <a:rPr lang="en-US" sz="1050" dirty="0"/>
              <a:t>2004, </a:t>
            </a:r>
            <a:r>
              <a:rPr lang="en-US" sz="1050" dirty="0">
                <a:hlinkClick r:id="rId3"/>
              </a:rPr>
              <a:t>Institute of Medicine</a:t>
            </a:r>
            <a:r>
              <a:rPr lang="en-US" sz="1050" dirty="0"/>
              <a:t>. </a:t>
            </a:r>
          </a:p>
        </p:txBody>
      </p:sp>
      <p:pic>
        <p:nvPicPr>
          <p:cNvPr id="58" name="Graphic 57" descr="Rat outline">
            <a:extLst>
              <a:ext uri="{FF2B5EF4-FFF2-40B4-BE49-F238E27FC236}">
                <a16:creationId xmlns:a16="http://schemas.microsoft.com/office/drawing/2014/main" id="{00733A88-F90B-4983-8593-0FB7A99E72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1387" y="1615168"/>
            <a:ext cx="914400" cy="914400"/>
          </a:xfrm>
          <a:prstGeom prst="rect">
            <a:avLst/>
          </a:prstGeom>
        </p:spPr>
      </p:pic>
      <p:pic>
        <p:nvPicPr>
          <p:cNvPr id="60" name="Graphic 59" descr="Pig outline">
            <a:extLst>
              <a:ext uri="{FF2B5EF4-FFF2-40B4-BE49-F238E27FC236}">
                <a16:creationId xmlns:a16="http://schemas.microsoft.com/office/drawing/2014/main" id="{7325B270-ABD1-42FD-AB4C-C12DB53E88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77123" y="4375983"/>
            <a:ext cx="914400" cy="914400"/>
          </a:xfrm>
          <a:prstGeom prst="rect">
            <a:avLst/>
          </a:prstGeom>
        </p:spPr>
      </p:pic>
      <p:sp>
        <p:nvSpPr>
          <p:cNvPr id="61" name="TextBox 60">
            <a:extLst>
              <a:ext uri="{FF2B5EF4-FFF2-40B4-BE49-F238E27FC236}">
                <a16:creationId xmlns:a16="http://schemas.microsoft.com/office/drawing/2014/main" id="{2F90CB8B-CE0A-43C8-9EC2-BDE9F06BBE37}"/>
              </a:ext>
            </a:extLst>
          </p:cNvPr>
          <p:cNvSpPr txBox="1"/>
          <p:nvPr/>
        </p:nvSpPr>
        <p:spPr>
          <a:xfrm>
            <a:off x="9346252" y="4540796"/>
            <a:ext cx="420308" cy="584775"/>
          </a:xfrm>
          <a:prstGeom prst="rect">
            <a:avLst/>
          </a:prstGeom>
          <a:noFill/>
        </p:spPr>
        <p:txBody>
          <a:bodyPr wrap="none" rtlCol="0">
            <a:spAutoFit/>
          </a:bodyPr>
          <a:lstStyle/>
          <a:p>
            <a:r>
              <a:rPr lang="en-US" sz="3200" dirty="0">
                <a:solidFill>
                  <a:srgbClr val="000000"/>
                </a:solidFill>
              </a:rPr>
              <a:t>≈</a:t>
            </a:r>
          </a:p>
        </p:txBody>
      </p:sp>
      <p:pic>
        <p:nvPicPr>
          <p:cNvPr id="63" name="Graphic 62" descr="Baby outline">
            <a:extLst>
              <a:ext uri="{FF2B5EF4-FFF2-40B4-BE49-F238E27FC236}">
                <a16:creationId xmlns:a16="http://schemas.microsoft.com/office/drawing/2014/main" id="{CC493B96-46B2-49F9-A5B6-6F9C0777A5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21289" y="4375983"/>
            <a:ext cx="914400" cy="914400"/>
          </a:xfrm>
          <a:prstGeom prst="rect">
            <a:avLst/>
          </a:prstGeom>
        </p:spPr>
      </p:pic>
      <p:pic>
        <p:nvPicPr>
          <p:cNvPr id="65" name="Graphic 64" descr="Brain outline">
            <a:extLst>
              <a:ext uri="{FF2B5EF4-FFF2-40B4-BE49-F238E27FC236}">
                <a16:creationId xmlns:a16="http://schemas.microsoft.com/office/drawing/2014/main" id="{D7D3991A-4747-45C0-AC05-7D5FA5AA847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96712" y="5438590"/>
            <a:ext cx="617637" cy="617637"/>
          </a:xfrm>
          <a:prstGeom prst="rect">
            <a:avLst/>
          </a:prstGeom>
        </p:spPr>
      </p:pic>
      <p:pic>
        <p:nvPicPr>
          <p:cNvPr id="67" name="Graphic 66" descr="Heart organ outline">
            <a:extLst>
              <a:ext uri="{FF2B5EF4-FFF2-40B4-BE49-F238E27FC236}">
                <a16:creationId xmlns:a16="http://schemas.microsoft.com/office/drawing/2014/main" id="{0D6DACBA-2FBD-43E8-9D9B-BE36A2CEC7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34373" y="5438590"/>
            <a:ext cx="617637" cy="617637"/>
          </a:xfrm>
          <a:prstGeom prst="rect">
            <a:avLst/>
          </a:prstGeom>
        </p:spPr>
      </p:pic>
      <p:pic>
        <p:nvPicPr>
          <p:cNvPr id="69" name="Graphic 68" descr="Stomach outline">
            <a:extLst>
              <a:ext uri="{FF2B5EF4-FFF2-40B4-BE49-F238E27FC236}">
                <a16:creationId xmlns:a16="http://schemas.microsoft.com/office/drawing/2014/main" id="{00E018E6-ED85-4A06-8185-3D072B5BD7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72034" y="5438590"/>
            <a:ext cx="617637" cy="617637"/>
          </a:xfrm>
          <a:prstGeom prst="rect">
            <a:avLst/>
          </a:prstGeom>
        </p:spPr>
      </p:pic>
      <p:sp>
        <p:nvSpPr>
          <p:cNvPr id="71" name="TextBox 70">
            <a:extLst>
              <a:ext uri="{FF2B5EF4-FFF2-40B4-BE49-F238E27FC236}">
                <a16:creationId xmlns:a16="http://schemas.microsoft.com/office/drawing/2014/main" id="{2B0EB545-41D1-43E4-98F9-882A9CC4E09E}"/>
              </a:ext>
            </a:extLst>
          </p:cNvPr>
          <p:cNvSpPr txBox="1"/>
          <p:nvPr/>
        </p:nvSpPr>
        <p:spPr>
          <a:xfrm>
            <a:off x="7583748" y="6451298"/>
            <a:ext cx="4608252" cy="261610"/>
          </a:xfrm>
          <a:prstGeom prst="rect">
            <a:avLst/>
          </a:prstGeom>
          <a:noFill/>
        </p:spPr>
        <p:txBody>
          <a:bodyPr wrap="square">
            <a:spAutoFit/>
          </a:bodyPr>
          <a:lstStyle/>
          <a:p>
            <a:r>
              <a:rPr lang="en-US" sz="1100" baseline="30000" dirty="0">
                <a:solidFill>
                  <a:srgbClr val="000000"/>
                </a:solidFill>
                <a:effectLst/>
                <a:ea typeface="Calibri" panose="020F0502020204030204" pitchFamily="34" charset="0"/>
                <a:hlinkClick r:id="rId16"/>
              </a:rPr>
              <a:t>1</a:t>
            </a:r>
            <a:r>
              <a:rPr lang="en-US" sz="1100" dirty="0">
                <a:solidFill>
                  <a:srgbClr val="000000"/>
                </a:solidFill>
                <a:effectLst/>
                <a:ea typeface="Calibri" panose="020F0502020204030204" pitchFamily="34" charset="0"/>
                <a:hlinkClick r:id="rId16"/>
              </a:rPr>
              <a:t>Odle et al., 2014</a:t>
            </a:r>
            <a:r>
              <a:rPr lang="en-US" sz="1100" dirty="0">
                <a:solidFill>
                  <a:srgbClr val="000000"/>
                </a:solidFill>
                <a:effectLst/>
                <a:ea typeface="Calibri" panose="020F0502020204030204" pitchFamily="34" charset="0"/>
              </a:rPr>
              <a:t>. Annual Review of Animal Biosciences. 2014;2(1):419-444. </a:t>
            </a:r>
          </a:p>
        </p:txBody>
      </p:sp>
      <p:pic>
        <p:nvPicPr>
          <p:cNvPr id="35" name="Graphic 34" descr="Brain outline">
            <a:extLst>
              <a:ext uri="{FF2B5EF4-FFF2-40B4-BE49-F238E27FC236}">
                <a16:creationId xmlns:a16="http://schemas.microsoft.com/office/drawing/2014/main" id="{212ACCD3-E076-4B38-A6B7-20EB9C0D8A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68584" y="4256938"/>
            <a:ext cx="317990" cy="317990"/>
          </a:xfrm>
          <a:prstGeom prst="rect">
            <a:avLst/>
          </a:prstGeom>
        </p:spPr>
      </p:pic>
      <p:pic>
        <p:nvPicPr>
          <p:cNvPr id="36" name="Graphic 35" descr="Heart organ outline">
            <a:extLst>
              <a:ext uri="{FF2B5EF4-FFF2-40B4-BE49-F238E27FC236}">
                <a16:creationId xmlns:a16="http://schemas.microsoft.com/office/drawing/2014/main" id="{ADECCBE8-5D67-4F2D-9929-E996843E4D6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7805" y="4253083"/>
            <a:ext cx="317990" cy="317990"/>
          </a:xfrm>
          <a:prstGeom prst="rect">
            <a:avLst/>
          </a:prstGeom>
        </p:spPr>
      </p:pic>
      <p:pic>
        <p:nvPicPr>
          <p:cNvPr id="39" name="Graphic 38" descr="Stomach outline">
            <a:extLst>
              <a:ext uri="{FF2B5EF4-FFF2-40B4-BE49-F238E27FC236}">
                <a16:creationId xmlns:a16="http://schemas.microsoft.com/office/drawing/2014/main" id="{6D530423-4ABF-47C2-B87D-2C3FC1571E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7989" y="4243746"/>
            <a:ext cx="317990" cy="317990"/>
          </a:xfrm>
          <a:prstGeom prst="rect">
            <a:avLst/>
          </a:prstGeom>
        </p:spPr>
      </p:pic>
      <p:pic>
        <p:nvPicPr>
          <p:cNvPr id="7" name="Graphic 6" descr="Scale outline">
            <a:extLst>
              <a:ext uri="{FF2B5EF4-FFF2-40B4-BE49-F238E27FC236}">
                <a16:creationId xmlns:a16="http://schemas.microsoft.com/office/drawing/2014/main" id="{FFACFCC9-996B-4225-80ED-15953A39D36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747" y="4548957"/>
            <a:ext cx="438345" cy="438345"/>
          </a:xfrm>
          <a:prstGeom prst="rect">
            <a:avLst/>
          </a:prstGeom>
        </p:spPr>
      </p:pic>
      <p:pic>
        <p:nvPicPr>
          <p:cNvPr id="16" name="Graphic 15" descr="DNA outline">
            <a:extLst>
              <a:ext uri="{FF2B5EF4-FFF2-40B4-BE49-F238E27FC236}">
                <a16:creationId xmlns:a16="http://schemas.microsoft.com/office/drawing/2014/main" id="{490D1554-87A4-42AA-AD10-30A415BBC5B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81867" y="4263366"/>
            <a:ext cx="418437" cy="418437"/>
          </a:xfrm>
          <a:prstGeom prst="rect">
            <a:avLst/>
          </a:prstGeom>
        </p:spPr>
      </p:pic>
      <p:pic>
        <p:nvPicPr>
          <p:cNvPr id="18" name="Graphic 17" descr="Petri Dish outline">
            <a:extLst>
              <a:ext uri="{FF2B5EF4-FFF2-40B4-BE49-F238E27FC236}">
                <a16:creationId xmlns:a16="http://schemas.microsoft.com/office/drawing/2014/main" id="{5A823CB1-0539-4384-AEEE-D2864F37C90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27829" y="4168638"/>
            <a:ext cx="457200" cy="457200"/>
          </a:xfrm>
          <a:prstGeom prst="rect">
            <a:avLst/>
          </a:prstGeom>
        </p:spPr>
      </p:pic>
      <p:sp>
        <p:nvSpPr>
          <p:cNvPr id="4" name="TextBox 3"/>
          <p:cNvSpPr txBox="1"/>
          <p:nvPr/>
        </p:nvSpPr>
        <p:spPr>
          <a:xfrm>
            <a:off x="7125484" y="1055663"/>
            <a:ext cx="4218078" cy="523220"/>
          </a:xfrm>
          <a:prstGeom prst="rect">
            <a:avLst/>
          </a:prstGeom>
          <a:noFill/>
        </p:spPr>
        <p:txBody>
          <a:bodyPr wrap="none" rtlCol="0">
            <a:spAutoFit/>
          </a:bodyPr>
          <a:lstStyle/>
          <a:p>
            <a:r>
              <a:rPr lang="en-US" sz="2800" b="1" u="sng" dirty="0">
                <a:solidFill>
                  <a:schemeClr val="tx2">
                    <a:lumMod val="75000"/>
                  </a:schemeClr>
                </a:solidFill>
              </a:rPr>
              <a:t>Choice of Preclinical Model</a:t>
            </a:r>
          </a:p>
        </p:txBody>
      </p:sp>
    </p:spTree>
    <p:extLst>
      <p:ext uri="{BB962C8B-B14F-4D97-AF65-F5344CB8AC3E}">
        <p14:creationId xmlns:p14="http://schemas.microsoft.com/office/powerpoint/2010/main" val="242395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48CE284F-5F49-464A-A777-CE0A02EA486C}"/>
              </a:ext>
            </a:extLst>
          </p:cNvPr>
          <p:cNvCxnSpPr>
            <a:cxnSpLocks/>
          </p:cNvCxnSpPr>
          <p:nvPr/>
        </p:nvCxnSpPr>
        <p:spPr>
          <a:xfrm>
            <a:off x="6105449" y="3914694"/>
            <a:ext cx="0" cy="1420701"/>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 name="Title 1">
            <a:extLst>
              <a:ext uri="{FF2B5EF4-FFF2-40B4-BE49-F238E27FC236}">
                <a16:creationId xmlns:a16="http://schemas.microsoft.com/office/drawing/2014/main" id="{469EFB41-42C8-4E96-8CA2-88184AD4BEF4}"/>
              </a:ext>
            </a:extLst>
          </p:cNvPr>
          <p:cNvSpPr>
            <a:spLocks noGrp="1"/>
          </p:cNvSpPr>
          <p:nvPr>
            <p:ph type="title"/>
          </p:nvPr>
        </p:nvSpPr>
        <p:spPr>
          <a:xfrm>
            <a:off x="2781341" y="485775"/>
            <a:ext cx="6621747" cy="1123753"/>
          </a:xfrm>
        </p:spPr>
        <p:txBody>
          <a:bodyPr>
            <a:normAutofit fontScale="90000"/>
          </a:bodyPr>
          <a:lstStyle/>
          <a:p>
            <a:pPr algn="ctr"/>
            <a:r>
              <a:rPr lang="en-US" b="1" dirty="0">
                <a:latin typeface="+mn-lt"/>
              </a:rPr>
              <a:t>Modelling Breastfeeding in a Preclinical Setting</a:t>
            </a:r>
          </a:p>
        </p:txBody>
      </p:sp>
      <p:pic>
        <p:nvPicPr>
          <p:cNvPr id="6" name="Picture 5" descr="A picture containing indoor, person, laying, swine&#10;&#10;Description automatically generated">
            <a:extLst>
              <a:ext uri="{FF2B5EF4-FFF2-40B4-BE49-F238E27FC236}">
                <a16:creationId xmlns:a16="http://schemas.microsoft.com/office/drawing/2014/main" id="{A98D2C58-460C-4102-9A4F-5F74DBC61C7F}"/>
              </a:ext>
            </a:extLst>
          </p:cNvPr>
          <p:cNvPicPr>
            <a:picLocks noChangeAspect="1"/>
          </p:cNvPicPr>
          <p:nvPr/>
        </p:nvPicPr>
        <p:blipFill rotWithShape="1">
          <a:blip r:embed="rId3"/>
          <a:srcRect l="23059" r="23059"/>
          <a:stretch/>
        </p:blipFill>
        <p:spPr>
          <a:xfrm>
            <a:off x="266313" y="780763"/>
            <a:ext cx="2138863" cy="1534804"/>
          </a:xfrm>
          <a:prstGeom prst="rect">
            <a:avLst/>
          </a:prstGeom>
        </p:spPr>
      </p:pic>
      <p:pic>
        <p:nvPicPr>
          <p:cNvPr id="8" name="Picture 7">
            <a:extLst>
              <a:ext uri="{FF2B5EF4-FFF2-40B4-BE49-F238E27FC236}">
                <a16:creationId xmlns:a16="http://schemas.microsoft.com/office/drawing/2014/main" id="{EA248AEB-3549-4BFB-8434-C16E6520DA99}"/>
              </a:ext>
            </a:extLst>
          </p:cNvPr>
          <p:cNvPicPr>
            <a:picLocks noChangeAspect="1"/>
          </p:cNvPicPr>
          <p:nvPr/>
        </p:nvPicPr>
        <p:blipFill>
          <a:blip r:embed="rId4"/>
          <a:stretch>
            <a:fillRect/>
          </a:stretch>
        </p:blipFill>
        <p:spPr>
          <a:xfrm>
            <a:off x="9805722" y="710186"/>
            <a:ext cx="2138863" cy="1534804"/>
          </a:xfrm>
          <a:prstGeom prst="rect">
            <a:avLst/>
          </a:prstGeom>
        </p:spPr>
      </p:pic>
      <p:cxnSp>
        <p:nvCxnSpPr>
          <p:cNvPr id="10" name="Straight Connector 9">
            <a:extLst>
              <a:ext uri="{FF2B5EF4-FFF2-40B4-BE49-F238E27FC236}">
                <a16:creationId xmlns:a16="http://schemas.microsoft.com/office/drawing/2014/main" id="{AA895374-BF0E-4FEB-AA2A-31CA7FE712D2}"/>
              </a:ext>
            </a:extLst>
          </p:cNvPr>
          <p:cNvCxnSpPr/>
          <p:nvPr/>
        </p:nvCxnSpPr>
        <p:spPr>
          <a:xfrm>
            <a:off x="823294" y="3935014"/>
            <a:ext cx="1028795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E8DD7D0-E2C5-4FFF-839A-D8EEB3830BF9}"/>
              </a:ext>
            </a:extLst>
          </p:cNvPr>
          <p:cNvSpPr txBox="1"/>
          <p:nvPr/>
        </p:nvSpPr>
        <p:spPr>
          <a:xfrm>
            <a:off x="2852485" y="2084734"/>
            <a:ext cx="1658339" cy="461665"/>
          </a:xfrm>
          <a:prstGeom prst="rect">
            <a:avLst/>
          </a:prstGeom>
          <a:noFill/>
        </p:spPr>
        <p:txBody>
          <a:bodyPr wrap="none" rtlCol="0">
            <a:spAutoFit/>
          </a:bodyPr>
          <a:lstStyle/>
          <a:p>
            <a:r>
              <a:rPr lang="en-US" sz="2400" b="1" dirty="0"/>
              <a:t>Sow-reared</a:t>
            </a:r>
          </a:p>
        </p:txBody>
      </p:sp>
      <p:sp>
        <p:nvSpPr>
          <p:cNvPr id="16" name="TextBox 15">
            <a:extLst>
              <a:ext uri="{FF2B5EF4-FFF2-40B4-BE49-F238E27FC236}">
                <a16:creationId xmlns:a16="http://schemas.microsoft.com/office/drawing/2014/main" id="{542CD1A7-86A1-4DF9-A05C-8CD02CF966A1}"/>
              </a:ext>
            </a:extLst>
          </p:cNvPr>
          <p:cNvSpPr txBox="1"/>
          <p:nvPr/>
        </p:nvSpPr>
        <p:spPr>
          <a:xfrm>
            <a:off x="7291428" y="2050493"/>
            <a:ext cx="2421945" cy="461665"/>
          </a:xfrm>
          <a:prstGeom prst="rect">
            <a:avLst/>
          </a:prstGeom>
          <a:noFill/>
        </p:spPr>
        <p:txBody>
          <a:bodyPr wrap="none" rtlCol="0">
            <a:spAutoFit/>
          </a:bodyPr>
          <a:lstStyle/>
          <a:p>
            <a:r>
              <a:rPr lang="en-US" sz="2400" b="1" dirty="0"/>
              <a:t>Artificially-reared</a:t>
            </a:r>
          </a:p>
        </p:txBody>
      </p:sp>
      <p:cxnSp>
        <p:nvCxnSpPr>
          <p:cNvPr id="21" name="Straight Connector 20">
            <a:extLst>
              <a:ext uri="{FF2B5EF4-FFF2-40B4-BE49-F238E27FC236}">
                <a16:creationId xmlns:a16="http://schemas.microsoft.com/office/drawing/2014/main" id="{718483D1-C933-49F2-AD1C-14C28DBDE8EE}"/>
              </a:ext>
            </a:extLst>
          </p:cNvPr>
          <p:cNvCxnSpPr>
            <a:cxnSpLocks/>
          </p:cNvCxnSpPr>
          <p:nvPr/>
        </p:nvCxnSpPr>
        <p:spPr>
          <a:xfrm>
            <a:off x="6105449" y="2493993"/>
            <a:ext cx="0" cy="1420701"/>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26" name="TextBox 25">
            <a:extLst>
              <a:ext uri="{FF2B5EF4-FFF2-40B4-BE49-F238E27FC236}">
                <a16:creationId xmlns:a16="http://schemas.microsoft.com/office/drawing/2014/main" id="{C924897A-A65A-47DC-BEA0-E34887F280A0}"/>
              </a:ext>
            </a:extLst>
          </p:cNvPr>
          <p:cNvSpPr txBox="1"/>
          <p:nvPr/>
        </p:nvSpPr>
        <p:spPr>
          <a:xfrm>
            <a:off x="975360" y="4063895"/>
            <a:ext cx="511685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Competition for nutrition</a:t>
            </a:r>
          </a:p>
          <a:p>
            <a:pPr marL="285750" indent="-285750">
              <a:buFont typeface="Arial" panose="020B0604020202020204" pitchFamily="34" charset="0"/>
              <a:buChar char="•"/>
            </a:pPr>
            <a:r>
              <a:rPr lang="en-US" sz="2400" dirty="0"/>
              <a:t>Can’t control milk composition</a:t>
            </a:r>
          </a:p>
          <a:p>
            <a:pPr marL="285750" indent="-285750">
              <a:buFont typeface="Arial" panose="020B0604020202020204" pitchFamily="34" charset="0"/>
              <a:buChar char="•"/>
            </a:pPr>
            <a:r>
              <a:rPr lang="en-US" sz="2400" dirty="0"/>
              <a:t>Can’t control intake</a:t>
            </a:r>
          </a:p>
          <a:p>
            <a:pPr marL="285750" indent="-285750">
              <a:buFont typeface="Arial" panose="020B0604020202020204" pitchFamily="34" charset="0"/>
              <a:buChar char="•"/>
            </a:pPr>
            <a:r>
              <a:rPr lang="en-US" sz="2400" dirty="0"/>
              <a:t>Difficult to conduct behavioral trials</a:t>
            </a:r>
          </a:p>
        </p:txBody>
      </p:sp>
      <p:sp>
        <p:nvSpPr>
          <p:cNvPr id="29" name="TextBox 28">
            <a:extLst>
              <a:ext uri="{FF2B5EF4-FFF2-40B4-BE49-F238E27FC236}">
                <a16:creationId xmlns:a16="http://schemas.microsoft.com/office/drawing/2014/main" id="{F3A4943F-6625-4A2D-B99F-58B641C8BE14}"/>
              </a:ext>
            </a:extLst>
          </p:cNvPr>
          <p:cNvSpPr txBox="1"/>
          <p:nvPr/>
        </p:nvSpPr>
        <p:spPr>
          <a:xfrm>
            <a:off x="6164249" y="4063895"/>
            <a:ext cx="596054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Absence of maternal rearing</a:t>
            </a:r>
          </a:p>
          <a:p>
            <a:pPr marL="285750" indent="-285750">
              <a:buFont typeface="Arial" panose="020B0604020202020204" pitchFamily="34" charset="0"/>
              <a:buChar char="•"/>
            </a:pPr>
            <a:r>
              <a:rPr lang="en-US" sz="2400" dirty="0"/>
              <a:t>Fewer littermate interactions</a:t>
            </a:r>
          </a:p>
          <a:p>
            <a:pPr marL="285750" indent="-285750">
              <a:buFont typeface="Arial" panose="020B0604020202020204" pitchFamily="34" charset="0"/>
              <a:buChar char="•"/>
            </a:pPr>
            <a:r>
              <a:rPr lang="en-US" sz="2400" dirty="0"/>
              <a:t>Do not consume porcine milk</a:t>
            </a:r>
          </a:p>
        </p:txBody>
      </p:sp>
      <p:sp>
        <p:nvSpPr>
          <p:cNvPr id="31" name="TextBox 30">
            <a:extLst>
              <a:ext uri="{FF2B5EF4-FFF2-40B4-BE49-F238E27FC236}">
                <a16:creationId xmlns:a16="http://schemas.microsoft.com/office/drawing/2014/main" id="{5B715CB1-C543-42F9-A8E3-828FB66E178A}"/>
              </a:ext>
            </a:extLst>
          </p:cNvPr>
          <p:cNvSpPr txBox="1"/>
          <p:nvPr/>
        </p:nvSpPr>
        <p:spPr>
          <a:xfrm>
            <a:off x="6164249" y="2670810"/>
            <a:ext cx="596054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Complete nutritional control</a:t>
            </a:r>
          </a:p>
          <a:p>
            <a:pPr marL="285750" indent="-285750">
              <a:buFont typeface="Arial" panose="020B0604020202020204" pitchFamily="34" charset="0"/>
              <a:buChar char="•"/>
            </a:pPr>
            <a:r>
              <a:rPr lang="en-US" sz="2400" dirty="0"/>
              <a:t>↑ Human interaction</a:t>
            </a:r>
          </a:p>
          <a:p>
            <a:pPr marL="285750" indent="-285750">
              <a:buFont typeface="Arial" panose="020B0604020202020204" pitchFamily="34" charset="0"/>
              <a:buChar char="•"/>
            </a:pPr>
            <a:r>
              <a:rPr lang="en-US" sz="2400" dirty="0"/>
              <a:t>Easier to conduct behavioral trials</a:t>
            </a:r>
          </a:p>
        </p:txBody>
      </p:sp>
      <p:sp>
        <p:nvSpPr>
          <p:cNvPr id="34" name="TextBox 33">
            <a:extLst>
              <a:ext uri="{FF2B5EF4-FFF2-40B4-BE49-F238E27FC236}">
                <a16:creationId xmlns:a16="http://schemas.microsoft.com/office/drawing/2014/main" id="{A64EADE6-F495-49A0-9E78-DFAE60A90D0A}"/>
              </a:ext>
            </a:extLst>
          </p:cNvPr>
          <p:cNvSpPr txBox="1"/>
          <p:nvPr/>
        </p:nvSpPr>
        <p:spPr>
          <a:xfrm>
            <a:off x="975360" y="2670810"/>
            <a:ext cx="5192471"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Maternal and littermate interaction</a:t>
            </a:r>
          </a:p>
          <a:p>
            <a:pPr marL="285750" indent="-285750">
              <a:buFont typeface="Arial" panose="020B0604020202020204" pitchFamily="34" charset="0"/>
              <a:buChar char="•"/>
            </a:pPr>
            <a:r>
              <a:rPr lang="en-US" sz="2400" dirty="0"/>
              <a:t>Consume porcine milk</a:t>
            </a:r>
          </a:p>
        </p:txBody>
      </p:sp>
      <p:sp>
        <p:nvSpPr>
          <p:cNvPr id="35" name="TextBox 34">
            <a:extLst>
              <a:ext uri="{FF2B5EF4-FFF2-40B4-BE49-F238E27FC236}">
                <a16:creationId xmlns:a16="http://schemas.microsoft.com/office/drawing/2014/main" id="{D01FB270-2644-446A-8F23-3E2D076EFCAD}"/>
              </a:ext>
            </a:extLst>
          </p:cNvPr>
          <p:cNvSpPr txBox="1"/>
          <p:nvPr/>
        </p:nvSpPr>
        <p:spPr>
          <a:xfrm>
            <a:off x="5779879" y="5335395"/>
            <a:ext cx="760144" cy="523220"/>
          </a:xfrm>
          <a:prstGeom prst="rect">
            <a:avLst/>
          </a:prstGeom>
          <a:noFill/>
        </p:spPr>
        <p:txBody>
          <a:bodyPr wrap="none" rtlCol="0">
            <a:spAutoFit/>
          </a:bodyPr>
          <a:lstStyle/>
          <a:p>
            <a:r>
              <a:rPr lang="en-US" sz="2800" b="1" dirty="0">
                <a:solidFill>
                  <a:schemeClr val="accent6"/>
                </a:solidFill>
              </a:rPr>
              <a:t>Con</a:t>
            </a:r>
          </a:p>
        </p:txBody>
      </p:sp>
      <p:sp>
        <p:nvSpPr>
          <p:cNvPr id="36" name="TextBox 35">
            <a:extLst>
              <a:ext uri="{FF2B5EF4-FFF2-40B4-BE49-F238E27FC236}">
                <a16:creationId xmlns:a16="http://schemas.microsoft.com/office/drawing/2014/main" id="{BE781686-9AEA-4CD9-BAEE-4724A410BC99}"/>
              </a:ext>
            </a:extLst>
          </p:cNvPr>
          <p:cNvSpPr txBox="1"/>
          <p:nvPr/>
        </p:nvSpPr>
        <p:spPr>
          <a:xfrm>
            <a:off x="5814119" y="1928574"/>
            <a:ext cx="691664" cy="523220"/>
          </a:xfrm>
          <a:prstGeom prst="rect">
            <a:avLst/>
          </a:prstGeom>
          <a:noFill/>
        </p:spPr>
        <p:txBody>
          <a:bodyPr wrap="none" rtlCol="0">
            <a:spAutoFit/>
          </a:bodyPr>
          <a:lstStyle/>
          <a:p>
            <a:r>
              <a:rPr lang="en-US" sz="2800" b="1" dirty="0">
                <a:solidFill>
                  <a:schemeClr val="accent4"/>
                </a:solidFill>
              </a:rPr>
              <a:t>Pro</a:t>
            </a:r>
          </a:p>
        </p:txBody>
      </p:sp>
      <p:sp>
        <p:nvSpPr>
          <p:cNvPr id="11" name="TextBox 10">
            <a:extLst>
              <a:ext uri="{FF2B5EF4-FFF2-40B4-BE49-F238E27FC236}">
                <a16:creationId xmlns:a16="http://schemas.microsoft.com/office/drawing/2014/main" id="{C2A4BD63-C9D0-4139-B34E-82445041C175}"/>
              </a:ext>
            </a:extLst>
          </p:cNvPr>
          <p:cNvSpPr txBox="1"/>
          <p:nvPr/>
        </p:nvSpPr>
        <p:spPr>
          <a:xfrm>
            <a:off x="7291428" y="5941927"/>
            <a:ext cx="4071949"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b="1" dirty="0"/>
              <a:t>New ingredients can’t be tested</a:t>
            </a:r>
          </a:p>
          <a:p>
            <a:pPr algn="ctr"/>
            <a:r>
              <a:rPr lang="en-US" b="1" dirty="0"/>
              <a:t>in sow-reared models</a:t>
            </a:r>
          </a:p>
        </p:txBody>
      </p:sp>
    </p:spTree>
    <p:extLst>
      <p:ext uri="{BB962C8B-B14F-4D97-AF65-F5344CB8AC3E}">
        <p14:creationId xmlns:p14="http://schemas.microsoft.com/office/powerpoint/2010/main" val="2178572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A68B-B1C3-48C7-B23C-3D0376D06E6C}"/>
              </a:ext>
            </a:extLst>
          </p:cNvPr>
          <p:cNvSpPr>
            <a:spLocks noGrp="1"/>
          </p:cNvSpPr>
          <p:nvPr>
            <p:ph type="title"/>
          </p:nvPr>
        </p:nvSpPr>
        <p:spPr/>
        <p:txBody>
          <a:bodyPr>
            <a:normAutofit fontScale="90000"/>
          </a:bodyPr>
          <a:lstStyle/>
          <a:p>
            <a:pPr algn="ctr"/>
            <a:r>
              <a:rPr lang="en-US" b="1" dirty="0">
                <a:latin typeface="+mn-lt"/>
              </a:rPr>
              <a:t>What is “Typical”?</a:t>
            </a:r>
          </a:p>
        </p:txBody>
      </p:sp>
      <p:sp>
        <p:nvSpPr>
          <p:cNvPr id="60" name="TextBox 59">
            <a:extLst>
              <a:ext uri="{FF2B5EF4-FFF2-40B4-BE49-F238E27FC236}">
                <a16:creationId xmlns:a16="http://schemas.microsoft.com/office/drawing/2014/main" id="{1DEF791F-3EAF-4117-B3C4-EA918AF9A41F}"/>
              </a:ext>
            </a:extLst>
          </p:cNvPr>
          <p:cNvSpPr txBox="1"/>
          <p:nvPr/>
        </p:nvSpPr>
        <p:spPr>
          <a:xfrm>
            <a:off x="9329105" y="3645198"/>
            <a:ext cx="2641494"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b="1" dirty="0"/>
              <a:t>Which of these is averages is “typical”?</a:t>
            </a:r>
          </a:p>
        </p:txBody>
      </p:sp>
      <p:grpSp>
        <p:nvGrpSpPr>
          <p:cNvPr id="3" name="Group 2"/>
          <p:cNvGrpSpPr/>
          <p:nvPr/>
        </p:nvGrpSpPr>
        <p:grpSpPr>
          <a:xfrm>
            <a:off x="337188" y="2373464"/>
            <a:ext cx="4376738" cy="2925609"/>
            <a:chOff x="337188" y="2237032"/>
            <a:chExt cx="4376738" cy="2925609"/>
          </a:xfrm>
        </p:grpSpPr>
        <p:cxnSp>
          <p:nvCxnSpPr>
            <p:cNvPr id="6" name="Straight Connector 5">
              <a:extLst>
                <a:ext uri="{FF2B5EF4-FFF2-40B4-BE49-F238E27FC236}">
                  <a16:creationId xmlns:a16="http://schemas.microsoft.com/office/drawing/2014/main" id="{9CCA5146-B913-49FC-A887-60FD7DD4DF9D}"/>
                </a:ext>
              </a:extLst>
            </p:cNvPr>
            <p:cNvCxnSpPr>
              <a:cxnSpLocks/>
            </p:cNvCxnSpPr>
            <p:nvPr/>
          </p:nvCxnSpPr>
          <p:spPr>
            <a:xfrm>
              <a:off x="1790726" y="2856617"/>
              <a:ext cx="0" cy="1952036"/>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A2F3579-86C1-4707-B363-43404479202E}"/>
                </a:ext>
              </a:extLst>
            </p:cNvPr>
            <p:cNvCxnSpPr>
              <a:cxnSpLocks/>
            </p:cNvCxnSpPr>
            <p:nvPr/>
          </p:nvCxnSpPr>
          <p:spPr>
            <a:xfrm flipH="1">
              <a:off x="1701192" y="4705112"/>
              <a:ext cx="3012734" cy="0"/>
            </a:xfrm>
            <a:prstGeom prst="line">
              <a:avLst/>
            </a:prstGeom>
            <a:ln w="3810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D9195A2B-8FC7-49DF-83AD-EE002B0DC092}"/>
                </a:ext>
              </a:extLst>
            </p:cNvPr>
            <p:cNvSpPr txBox="1"/>
            <p:nvPr/>
          </p:nvSpPr>
          <p:spPr>
            <a:xfrm>
              <a:off x="337189" y="2750628"/>
              <a:ext cx="1373325" cy="646331"/>
            </a:xfrm>
            <a:prstGeom prst="rect">
              <a:avLst/>
            </a:prstGeom>
            <a:noFill/>
          </p:spPr>
          <p:txBody>
            <a:bodyPr wrap="square" rtlCol="0">
              <a:spAutoFit/>
            </a:bodyPr>
            <a:lstStyle/>
            <a:p>
              <a:pPr algn="ctr"/>
              <a:r>
                <a:rPr lang="en-US" b="1" dirty="0"/>
                <a:t>Breastfed (reference)</a:t>
              </a:r>
            </a:p>
          </p:txBody>
        </p:sp>
        <p:sp>
          <p:nvSpPr>
            <p:cNvPr id="18" name="TextBox 17">
              <a:extLst>
                <a:ext uri="{FF2B5EF4-FFF2-40B4-BE49-F238E27FC236}">
                  <a16:creationId xmlns:a16="http://schemas.microsoft.com/office/drawing/2014/main" id="{301FE8D4-21B3-4B85-AA12-54C6AB8338A8}"/>
                </a:ext>
              </a:extLst>
            </p:cNvPr>
            <p:cNvSpPr txBox="1"/>
            <p:nvPr/>
          </p:nvSpPr>
          <p:spPr>
            <a:xfrm>
              <a:off x="337188" y="3517709"/>
              <a:ext cx="1143646" cy="369332"/>
            </a:xfrm>
            <a:prstGeom prst="rect">
              <a:avLst/>
            </a:prstGeom>
            <a:noFill/>
          </p:spPr>
          <p:txBody>
            <a:bodyPr wrap="none" rtlCol="0">
              <a:spAutoFit/>
            </a:bodyPr>
            <a:lstStyle/>
            <a:p>
              <a:r>
                <a:rPr lang="en-US" b="1" dirty="0"/>
                <a:t>Formula 1</a:t>
              </a:r>
            </a:p>
          </p:txBody>
        </p:sp>
        <p:sp>
          <p:nvSpPr>
            <p:cNvPr id="19" name="TextBox 18">
              <a:extLst>
                <a:ext uri="{FF2B5EF4-FFF2-40B4-BE49-F238E27FC236}">
                  <a16:creationId xmlns:a16="http://schemas.microsoft.com/office/drawing/2014/main" id="{5B328156-A5E9-4D03-87B2-56C3BF3109DB}"/>
                </a:ext>
              </a:extLst>
            </p:cNvPr>
            <p:cNvSpPr txBox="1"/>
            <p:nvPr/>
          </p:nvSpPr>
          <p:spPr>
            <a:xfrm>
              <a:off x="337188" y="4092401"/>
              <a:ext cx="1143646" cy="369332"/>
            </a:xfrm>
            <a:prstGeom prst="rect">
              <a:avLst/>
            </a:prstGeom>
            <a:noFill/>
          </p:spPr>
          <p:txBody>
            <a:bodyPr wrap="none" rtlCol="0">
              <a:spAutoFit/>
            </a:bodyPr>
            <a:lstStyle/>
            <a:p>
              <a:r>
                <a:rPr lang="en-US" b="1" dirty="0"/>
                <a:t>Formula 2</a:t>
              </a:r>
            </a:p>
          </p:txBody>
        </p:sp>
        <p:cxnSp>
          <p:nvCxnSpPr>
            <p:cNvPr id="21" name="Straight Connector 20">
              <a:extLst>
                <a:ext uri="{FF2B5EF4-FFF2-40B4-BE49-F238E27FC236}">
                  <a16:creationId xmlns:a16="http://schemas.microsoft.com/office/drawing/2014/main" id="{A6CB7046-059A-4017-BB0C-522BFEBA3A01}"/>
                </a:ext>
              </a:extLst>
            </p:cNvPr>
            <p:cNvCxnSpPr>
              <a:cxnSpLocks/>
            </p:cNvCxnSpPr>
            <p:nvPr/>
          </p:nvCxnSpPr>
          <p:spPr>
            <a:xfrm>
              <a:off x="2414373" y="3124096"/>
              <a:ext cx="86045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5241376-7905-4F33-A714-347999CE673F}"/>
                </a:ext>
              </a:extLst>
            </p:cNvPr>
            <p:cNvSpPr/>
            <p:nvPr/>
          </p:nvSpPr>
          <p:spPr>
            <a:xfrm>
              <a:off x="2798881" y="307837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4" name="Straight Connector 23">
              <a:extLst>
                <a:ext uri="{FF2B5EF4-FFF2-40B4-BE49-F238E27FC236}">
                  <a16:creationId xmlns:a16="http://schemas.microsoft.com/office/drawing/2014/main" id="{D5D91320-036A-484E-A20E-EEE9546E2B40}"/>
                </a:ext>
              </a:extLst>
            </p:cNvPr>
            <p:cNvCxnSpPr>
              <a:cxnSpLocks/>
            </p:cNvCxnSpPr>
            <p:nvPr/>
          </p:nvCxnSpPr>
          <p:spPr>
            <a:xfrm>
              <a:off x="3274828" y="3007256"/>
              <a:ext cx="0" cy="23368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E21BDE-2241-48B3-98A4-3A1386683659}"/>
                </a:ext>
              </a:extLst>
            </p:cNvPr>
            <p:cNvCxnSpPr>
              <a:cxnSpLocks/>
            </p:cNvCxnSpPr>
            <p:nvPr/>
          </p:nvCxnSpPr>
          <p:spPr>
            <a:xfrm>
              <a:off x="2414373" y="3007256"/>
              <a:ext cx="0" cy="23368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7AE64F-8C69-4111-B6CF-E33BBEC1D583}"/>
                </a:ext>
              </a:extLst>
            </p:cNvPr>
            <p:cNvSpPr txBox="1"/>
            <p:nvPr/>
          </p:nvSpPr>
          <p:spPr>
            <a:xfrm>
              <a:off x="2332039" y="2237032"/>
              <a:ext cx="1936236" cy="523220"/>
            </a:xfrm>
            <a:prstGeom prst="rect">
              <a:avLst/>
            </a:prstGeom>
            <a:noFill/>
          </p:spPr>
          <p:txBody>
            <a:bodyPr wrap="none" rtlCol="0">
              <a:spAutoFit/>
            </a:bodyPr>
            <a:lstStyle/>
            <a:p>
              <a:r>
                <a:rPr lang="en-US" sz="2800" b="1" dirty="0"/>
                <a:t>Clinical trial</a:t>
              </a:r>
            </a:p>
          </p:txBody>
        </p:sp>
        <p:cxnSp>
          <p:nvCxnSpPr>
            <p:cNvPr id="44" name="Straight Connector 43">
              <a:extLst>
                <a:ext uri="{FF2B5EF4-FFF2-40B4-BE49-F238E27FC236}">
                  <a16:creationId xmlns:a16="http://schemas.microsoft.com/office/drawing/2014/main" id="{3E257185-A91A-41B8-9AE1-0E72DEC0D878}"/>
                </a:ext>
              </a:extLst>
            </p:cNvPr>
            <p:cNvCxnSpPr>
              <a:cxnSpLocks/>
            </p:cNvCxnSpPr>
            <p:nvPr/>
          </p:nvCxnSpPr>
          <p:spPr>
            <a:xfrm>
              <a:off x="2667406" y="3786813"/>
              <a:ext cx="86045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FD38295-92B0-4A74-90E5-9BF4C21988C2}"/>
                </a:ext>
              </a:extLst>
            </p:cNvPr>
            <p:cNvSpPr/>
            <p:nvPr/>
          </p:nvSpPr>
          <p:spPr>
            <a:xfrm>
              <a:off x="3051914" y="374109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46" name="Straight Connector 45">
              <a:extLst>
                <a:ext uri="{FF2B5EF4-FFF2-40B4-BE49-F238E27FC236}">
                  <a16:creationId xmlns:a16="http://schemas.microsoft.com/office/drawing/2014/main" id="{B589A475-A8BB-463F-ADE6-284F57818773}"/>
                </a:ext>
              </a:extLst>
            </p:cNvPr>
            <p:cNvCxnSpPr>
              <a:cxnSpLocks/>
            </p:cNvCxnSpPr>
            <p:nvPr/>
          </p:nvCxnSpPr>
          <p:spPr>
            <a:xfrm>
              <a:off x="3527861" y="3669973"/>
              <a:ext cx="0" cy="23368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0ED3160-5DAD-47D6-A48B-6EFA509C1156}"/>
                </a:ext>
              </a:extLst>
            </p:cNvPr>
            <p:cNvCxnSpPr>
              <a:cxnSpLocks/>
            </p:cNvCxnSpPr>
            <p:nvPr/>
          </p:nvCxnSpPr>
          <p:spPr>
            <a:xfrm>
              <a:off x="2667406" y="3669973"/>
              <a:ext cx="0" cy="23368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CBEA305-DBF5-4B4F-83BF-9FA1899B0BA2}"/>
                </a:ext>
              </a:extLst>
            </p:cNvPr>
            <p:cNvCxnSpPr>
              <a:cxnSpLocks/>
            </p:cNvCxnSpPr>
            <p:nvPr/>
          </p:nvCxnSpPr>
          <p:spPr>
            <a:xfrm>
              <a:off x="3607873" y="4315462"/>
              <a:ext cx="860455"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6ACBADE-E762-4908-9765-715B45461E2A}"/>
                </a:ext>
              </a:extLst>
            </p:cNvPr>
            <p:cNvSpPr/>
            <p:nvPr/>
          </p:nvSpPr>
          <p:spPr>
            <a:xfrm>
              <a:off x="3992381" y="4269742"/>
              <a:ext cx="91440" cy="91440"/>
            </a:xfrm>
            <a:prstGeom prst="ellipse">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50" name="Straight Connector 49">
              <a:extLst>
                <a:ext uri="{FF2B5EF4-FFF2-40B4-BE49-F238E27FC236}">
                  <a16:creationId xmlns:a16="http://schemas.microsoft.com/office/drawing/2014/main" id="{64D447D5-7A9F-4168-8649-F6E7FE33A9AB}"/>
                </a:ext>
              </a:extLst>
            </p:cNvPr>
            <p:cNvCxnSpPr>
              <a:cxnSpLocks/>
            </p:cNvCxnSpPr>
            <p:nvPr/>
          </p:nvCxnSpPr>
          <p:spPr>
            <a:xfrm>
              <a:off x="4468328" y="4198622"/>
              <a:ext cx="0" cy="23368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53ADD2-979E-4CF4-8CAF-727D9254F7F0}"/>
                </a:ext>
              </a:extLst>
            </p:cNvPr>
            <p:cNvCxnSpPr>
              <a:cxnSpLocks/>
            </p:cNvCxnSpPr>
            <p:nvPr/>
          </p:nvCxnSpPr>
          <p:spPr>
            <a:xfrm>
              <a:off x="3607873" y="4198622"/>
              <a:ext cx="0" cy="23368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BCFB834-4124-4A24-B7B7-093F705F49D1}"/>
                </a:ext>
              </a:extLst>
            </p:cNvPr>
            <p:cNvSpPr txBox="1"/>
            <p:nvPr/>
          </p:nvSpPr>
          <p:spPr>
            <a:xfrm>
              <a:off x="2124026" y="4793309"/>
              <a:ext cx="1931811" cy="369332"/>
            </a:xfrm>
            <a:prstGeom prst="rect">
              <a:avLst/>
            </a:prstGeom>
            <a:noFill/>
          </p:spPr>
          <p:txBody>
            <a:bodyPr wrap="none" rtlCol="0">
              <a:spAutoFit/>
            </a:bodyPr>
            <a:lstStyle/>
            <a:p>
              <a:r>
                <a:rPr lang="en-US" b="1" dirty="0"/>
                <a:t>Response Variable</a:t>
              </a:r>
            </a:p>
          </p:txBody>
        </p:sp>
      </p:grpSp>
      <p:sp>
        <p:nvSpPr>
          <p:cNvPr id="75" name="TextBox 74">
            <a:extLst>
              <a:ext uri="{FF2B5EF4-FFF2-40B4-BE49-F238E27FC236}">
                <a16:creationId xmlns:a16="http://schemas.microsoft.com/office/drawing/2014/main" id="{3E9CAD6F-0905-491F-8F89-3FE4774D9961}"/>
              </a:ext>
            </a:extLst>
          </p:cNvPr>
          <p:cNvSpPr txBox="1"/>
          <p:nvPr/>
        </p:nvSpPr>
        <p:spPr>
          <a:xfrm>
            <a:off x="4565368" y="6112085"/>
            <a:ext cx="7098312" cy="646331"/>
          </a:xfrm>
          <a:prstGeom prst="rect">
            <a:avLst/>
          </a:prstGeom>
          <a:noFill/>
        </p:spPr>
        <p:txBody>
          <a:bodyPr wrap="square" rtlCol="0">
            <a:spAutoFit/>
          </a:bodyPr>
          <a:lstStyle/>
          <a:p>
            <a:r>
              <a:rPr lang="en-US" b="1" dirty="0"/>
              <a:t>Response Variable = body/organ weight, histology, immune response, hormones, etc.</a:t>
            </a:r>
          </a:p>
        </p:txBody>
      </p:sp>
      <p:grpSp>
        <p:nvGrpSpPr>
          <p:cNvPr id="4" name="Group 3"/>
          <p:cNvGrpSpPr/>
          <p:nvPr/>
        </p:nvGrpSpPr>
        <p:grpSpPr>
          <a:xfrm>
            <a:off x="5319262" y="2380322"/>
            <a:ext cx="4718873" cy="2911893"/>
            <a:chOff x="5319262" y="2523611"/>
            <a:chExt cx="4718873" cy="2911893"/>
          </a:xfrm>
        </p:grpSpPr>
        <p:cxnSp>
          <p:nvCxnSpPr>
            <p:cNvPr id="28" name="Straight Connector 27">
              <a:extLst>
                <a:ext uri="{FF2B5EF4-FFF2-40B4-BE49-F238E27FC236}">
                  <a16:creationId xmlns:a16="http://schemas.microsoft.com/office/drawing/2014/main" id="{A904DE7E-1E80-42D7-93AB-0462F3709F13}"/>
                </a:ext>
              </a:extLst>
            </p:cNvPr>
            <p:cNvCxnSpPr>
              <a:cxnSpLocks/>
            </p:cNvCxnSpPr>
            <p:nvPr/>
          </p:nvCxnSpPr>
          <p:spPr>
            <a:xfrm>
              <a:off x="7065404" y="3129480"/>
              <a:ext cx="0" cy="1952036"/>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A070116-3C2B-4B19-AF24-C0A9B69FD4F4}"/>
                </a:ext>
              </a:extLst>
            </p:cNvPr>
            <p:cNvCxnSpPr>
              <a:cxnSpLocks/>
            </p:cNvCxnSpPr>
            <p:nvPr/>
          </p:nvCxnSpPr>
          <p:spPr>
            <a:xfrm flipH="1">
              <a:off x="6975870" y="4977975"/>
              <a:ext cx="3062265" cy="0"/>
            </a:xfrm>
            <a:prstGeom prst="line">
              <a:avLst/>
            </a:prstGeom>
            <a:ln w="38100"/>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8EE0F1B-13FC-4BE7-802B-8A7C154720B5}"/>
                </a:ext>
              </a:extLst>
            </p:cNvPr>
            <p:cNvSpPr txBox="1"/>
            <p:nvPr/>
          </p:nvSpPr>
          <p:spPr>
            <a:xfrm>
              <a:off x="5319262" y="2986845"/>
              <a:ext cx="1675162" cy="646331"/>
            </a:xfrm>
            <a:prstGeom prst="rect">
              <a:avLst/>
            </a:prstGeom>
            <a:noFill/>
          </p:spPr>
          <p:txBody>
            <a:bodyPr wrap="square" rtlCol="0">
              <a:spAutoFit/>
            </a:bodyPr>
            <a:lstStyle/>
            <a:p>
              <a:pPr algn="ctr"/>
              <a:r>
                <a:rPr lang="en-US" b="1" dirty="0"/>
                <a:t>Species-milk (reference)</a:t>
              </a:r>
            </a:p>
          </p:txBody>
        </p:sp>
        <p:sp>
          <p:nvSpPr>
            <p:cNvPr id="31" name="TextBox 30">
              <a:extLst>
                <a:ext uri="{FF2B5EF4-FFF2-40B4-BE49-F238E27FC236}">
                  <a16:creationId xmlns:a16="http://schemas.microsoft.com/office/drawing/2014/main" id="{FB89DDF0-1146-4ED1-A3B1-E1F7DD3766CA}"/>
                </a:ext>
              </a:extLst>
            </p:cNvPr>
            <p:cNvSpPr txBox="1"/>
            <p:nvPr/>
          </p:nvSpPr>
          <p:spPr>
            <a:xfrm>
              <a:off x="5611866" y="3790572"/>
              <a:ext cx="1143646" cy="369332"/>
            </a:xfrm>
            <a:prstGeom prst="rect">
              <a:avLst/>
            </a:prstGeom>
            <a:noFill/>
          </p:spPr>
          <p:txBody>
            <a:bodyPr wrap="none" rtlCol="0">
              <a:spAutoFit/>
            </a:bodyPr>
            <a:lstStyle/>
            <a:p>
              <a:r>
                <a:rPr lang="en-US" b="1" dirty="0"/>
                <a:t>Formula 1</a:t>
              </a:r>
            </a:p>
          </p:txBody>
        </p:sp>
        <p:sp>
          <p:nvSpPr>
            <p:cNvPr id="32" name="TextBox 31">
              <a:extLst>
                <a:ext uri="{FF2B5EF4-FFF2-40B4-BE49-F238E27FC236}">
                  <a16:creationId xmlns:a16="http://schemas.microsoft.com/office/drawing/2014/main" id="{442CC98E-F913-4B5E-8C2D-BAACBFB9B01B}"/>
                </a:ext>
              </a:extLst>
            </p:cNvPr>
            <p:cNvSpPr txBox="1"/>
            <p:nvPr/>
          </p:nvSpPr>
          <p:spPr>
            <a:xfrm>
              <a:off x="5611866" y="4365264"/>
              <a:ext cx="1143646" cy="369332"/>
            </a:xfrm>
            <a:prstGeom prst="rect">
              <a:avLst/>
            </a:prstGeom>
            <a:noFill/>
          </p:spPr>
          <p:txBody>
            <a:bodyPr wrap="none" rtlCol="0">
              <a:spAutoFit/>
            </a:bodyPr>
            <a:lstStyle/>
            <a:p>
              <a:r>
                <a:rPr lang="en-US" b="1" dirty="0"/>
                <a:t>Formula 2</a:t>
              </a:r>
            </a:p>
          </p:txBody>
        </p:sp>
        <p:sp>
          <p:nvSpPr>
            <p:cNvPr id="37" name="TextBox 36">
              <a:extLst>
                <a:ext uri="{FF2B5EF4-FFF2-40B4-BE49-F238E27FC236}">
                  <a16:creationId xmlns:a16="http://schemas.microsoft.com/office/drawing/2014/main" id="{4233AF35-2068-45B9-BF8D-95E121A3A8DB}"/>
                </a:ext>
              </a:extLst>
            </p:cNvPr>
            <p:cNvSpPr txBox="1"/>
            <p:nvPr/>
          </p:nvSpPr>
          <p:spPr>
            <a:xfrm>
              <a:off x="7627357" y="2523611"/>
              <a:ext cx="2392258" cy="523220"/>
            </a:xfrm>
            <a:prstGeom prst="rect">
              <a:avLst/>
            </a:prstGeom>
            <a:noFill/>
          </p:spPr>
          <p:txBody>
            <a:bodyPr wrap="none" rtlCol="0">
              <a:spAutoFit/>
            </a:bodyPr>
            <a:lstStyle/>
            <a:p>
              <a:r>
                <a:rPr lang="en-US" sz="2800" b="1" dirty="0"/>
                <a:t>Preclinical trial</a:t>
              </a:r>
            </a:p>
          </p:txBody>
        </p:sp>
        <p:sp>
          <p:nvSpPr>
            <p:cNvPr id="38" name="TextBox 37">
              <a:extLst>
                <a:ext uri="{FF2B5EF4-FFF2-40B4-BE49-F238E27FC236}">
                  <a16:creationId xmlns:a16="http://schemas.microsoft.com/office/drawing/2014/main" id="{C398BDF0-F310-49A7-8DAA-8FCA7338C43D}"/>
                </a:ext>
              </a:extLst>
            </p:cNvPr>
            <p:cNvSpPr txBox="1"/>
            <p:nvPr/>
          </p:nvSpPr>
          <p:spPr>
            <a:xfrm>
              <a:off x="8370202" y="3144467"/>
              <a:ext cx="292068" cy="369332"/>
            </a:xfrm>
            <a:prstGeom prst="rect">
              <a:avLst/>
            </a:prstGeom>
            <a:noFill/>
          </p:spPr>
          <p:txBody>
            <a:bodyPr wrap="none" rtlCol="0">
              <a:spAutoFit/>
            </a:bodyPr>
            <a:lstStyle/>
            <a:p>
              <a:r>
                <a:rPr lang="en-US" b="1" dirty="0"/>
                <a:t>?</a:t>
              </a:r>
            </a:p>
          </p:txBody>
        </p:sp>
        <p:cxnSp>
          <p:nvCxnSpPr>
            <p:cNvPr id="52" name="Straight Connector 51">
              <a:extLst>
                <a:ext uri="{FF2B5EF4-FFF2-40B4-BE49-F238E27FC236}">
                  <a16:creationId xmlns:a16="http://schemas.microsoft.com/office/drawing/2014/main" id="{9B0AA93A-33CD-49F5-8F98-39CBC7A186FD}"/>
                </a:ext>
              </a:extLst>
            </p:cNvPr>
            <p:cNvCxnSpPr>
              <a:cxnSpLocks/>
            </p:cNvCxnSpPr>
            <p:nvPr/>
          </p:nvCxnSpPr>
          <p:spPr>
            <a:xfrm>
              <a:off x="7431843" y="3996389"/>
              <a:ext cx="86045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A157A5B-C819-4619-826F-10ED2E67523B}"/>
                </a:ext>
              </a:extLst>
            </p:cNvPr>
            <p:cNvSpPr/>
            <p:nvPr/>
          </p:nvSpPr>
          <p:spPr>
            <a:xfrm>
              <a:off x="7816351" y="3950669"/>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54" name="Straight Connector 53">
              <a:extLst>
                <a:ext uri="{FF2B5EF4-FFF2-40B4-BE49-F238E27FC236}">
                  <a16:creationId xmlns:a16="http://schemas.microsoft.com/office/drawing/2014/main" id="{988C024A-0322-4B05-8977-BB1BBE206133}"/>
                </a:ext>
              </a:extLst>
            </p:cNvPr>
            <p:cNvCxnSpPr>
              <a:cxnSpLocks/>
            </p:cNvCxnSpPr>
            <p:nvPr/>
          </p:nvCxnSpPr>
          <p:spPr>
            <a:xfrm>
              <a:off x="8292298" y="3879549"/>
              <a:ext cx="0" cy="23368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879C29F-C34A-415A-AE4E-0280EC17DFC3}"/>
                </a:ext>
              </a:extLst>
            </p:cNvPr>
            <p:cNvCxnSpPr>
              <a:cxnSpLocks/>
            </p:cNvCxnSpPr>
            <p:nvPr/>
          </p:nvCxnSpPr>
          <p:spPr>
            <a:xfrm>
              <a:off x="7431843" y="3879549"/>
              <a:ext cx="0" cy="23368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E5A6690-EC50-423E-97FD-4A22DF9F683A}"/>
                </a:ext>
              </a:extLst>
            </p:cNvPr>
            <p:cNvSpPr txBox="1"/>
            <p:nvPr/>
          </p:nvSpPr>
          <p:spPr>
            <a:xfrm>
              <a:off x="7504323" y="5066172"/>
              <a:ext cx="1931811" cy="369332"/>
            </a:xfrm>
            <a:prstGeom prst="rect">
              <a:avLst/>
            </a:prstGeom>
            <a:noFill/>
          </p:spPr>
          <p:txBody>
            <a:bodyPr wrap="none" rtlCol="0">
              <a:spAutoFit/>
            </a:bodyPr>
            <a:lstStyle/>
            <a:p>
              <a:r>
                <a:rPr lang="en-US" b="1" dirty="0"/>
                <a:t>Response Variable</a:t>
              </a:r>
            </a:p>
          </p:txBody>
        </p:sp>
        <p:cxnSp>
          <p:nvCxnSpPr>
            <p:cNvPr id="64" name="Straight Connector 63">
              <a:extLst>
                <a:ext uri="{FF2B5EF4-FFF2-40B4-BE49-F238E27FC236}">
                  <a16:creationId xmlns:a16="http://schemas.microsoft.com/office/drawing/2014/main" id="{2F17D807-3F37-4040-9614-365D95165868}"/>
                </a:ext>
              </a:extLst>
            </p:cNvPr>
            <p:cNvCxnSpPr>
              <a:cxnSpLocks/>
            </p:cNvCxnSpPr>
            <p:nvPr/>
          </p:nvCxnSpPr>
          <p:spPr>
            <a:xfrm>
              <a:off x="9003030" y="4588325"/>
              <a:ext cx="86045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F24FFD9-7E65-4864-8F95-25F2D61D8C48}"/>
                </a:ext>
              </a:extLst>
            </p:cNvPr>
            <p:cNvSpPr/>
            <p:nvPr/>
          </p:nvSpPr>
          <p:spPr>
            <a:xfrm>
              <a:off x="9387538" y="454260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66" name="Straight Connector 65">
              <a:extLst>
                <a:ext uri="{FF2B5EF4-FFF2-40B4-BE49-F238E27FC236}">
                  <a16:creationId xmlns:a16="http://schemas.microsoft.com/office/drawing/2014/main" id="{339E1983-7CB9-4569-A699-581359B6BA39}"/>
                </a:ext>
              </a:extLst>
            </p:cNvPr>
            <p:cNvCxnSpPr>
              <a:cxnSpLocks/>
            </p:cNvCxnSpPr>
            <p:nvPr/>
          </p:nvCxnSpPr>
          <p:spPr>
            <a:xfrm>
              <a:off x="9863485" y="4471485"/>
              <a:ext cx="0" cy="23368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B62DA2-6D9D-493D-B0F9-FA9DBB19B013}"/>
                </a:ext>
              </a:extLst>
            </p:cNvPr>
            <p:cNvCxnSpPr>
              <a:cxnSpLocks/>
            </p:cNvCxnSpPr>
            <p:nvPr/>
          </p:nvCxnSpPr>
          <p:spPr>
            <a:xfrm>
              <a:off x="9003030" y="4471485"/>
              <a:ext cx="0" cy="23368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99D197C-DDDD-43B0-B16E-E16F0AC4C5ED}"/>
                </a:ext>
              </a:extLst>
            </p:cNvPr>
            <p:cNvSpPr txBox="1"/>
            <p:nvPr/>
          </p:nvSpPr>
          <p:spPr>
            <a:xfrm>
              <a:off x="7769264" y="3144467"/>
              <a:ext cx="292068" cy="369332"/>
            </a:xfrm>
            <a:prstGeom prst="rect">
              <a:avLst/>
            </a:prstGeom>
            <a:noFill/>
          </p:spPr>
          <p:txBody>
            <a:bodyPr wrap="none" rtlCol="0">
              <a:spAutoFit/>
            </a:bodyPr>
            <a:lstStyle/>
            <a:p>
              <a:r>
                <a:rPr lang="en-US" b="1" dirty="0"/>
                <a:t>?</a:t>
              </a:r>
            </a:p>
          </p:txBody>
        </p:sp>
        <p:sp>
          <p:nvSpPr>
            <p:cNvPr id="43" name="TextBox 42">
              <a:extLst>
                <a:ext uri="{FF2B5EF4-FFF2-40B4-BE49-F238E27FC236}">
                  <a16:creationId xmlns:a16="http://schemas.microsoft.com/office/drawing/2014/main" id="{BCC82B8D-05EF-4199-A654-B2F9E98E8C11}"/>
                </a:ext>
              </a:extLst>
            </p:cNvPr>
            <p:cNvSpPr txBox="1"/>
            <p:nvPr/>
          </p:nvSpPr>
          <p:spPr>
            <a:xfrm>
              <a:off x="8971139" y="3144467"/>
              <a:ext cx="292068" cy="369332"/>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7609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7D63-F171-443B-A74B-2F51A24FA8DB}"/>
              </a:ext>
            </a:extLst>
          </p:cNvPr>
          <p:cNvSpPr>
            <a:spLocks noGrp="1"/>
          </p:cNvSpPr>
          <p:nvPr>
            <p:ph type="title"/>
          </p:nvPr>
        </p:nvSpPr>
        <p:spPr>
          <a:xfrm>
            <a:off x="623887" y="580631"/>
            <a:ext cx="10944225" cy="590550"/>
          </a:xfrm>
        </p:spPr>
        <p:txBody>
          <a:bodyPr>
            <a:normAutofit fontScale="90000"/>
          </a:bodyPr>
          <a:lstStyle/>
          <a:p>
            <a:pPr algn="ctr"/>
            <a:r>
              <a:rPr lang="en-US" b="1" dirty="0">
                <a:latin typeface="+mn-lt"/>
              </a:rPr>
              <a:t>The Limiting Factor: Reference Data</a:t>
            </a:r>
          </a:p>
        </p:txBody>
      </p:sp>
      <p:sp>
        <p:nvSpPr>
          <p:cNvPr id="7" name="TextBox 6">
            <a:extLst>
              <a:ext uri="{FF2B5EF4-FFF2-40B4-BE49-F238E27FC236}">
                <a16:creationId xmlns:a16="http://schemas.microsoft.com/office/drawing/2014/main" id="{E50E57DD-469B-49AA-B5D7-D83E05B00649}"/>
              </a:ext>
            </a:extLst>
          </p:cNvPr>
          <p:cNvSpPr txBox="1"/>
          <p:nvPr/>
        </p:nvSpPr>
        <p:spPr>
          <a:xfrm>
            <a:off x="7734549" y="2056924"/>
            <a:ext cx="4248067" cy="3877985"/>
          </a:xfrm>
          <a:prstGeom prst="rect">
            <a:avLst/>
          </a:prstGeom>
          <a:noFill/>
        </p:spPr>
        <p:txBody>
          <a:bodyPr wrap="square" rtlCol="0">
            <a:spAutoFit/>
          </a:bodyPr>
          <a:lstStyle/>
          <a:p>
            <a:r>
              <a:rPr lang="en-US" sz="2400" b="1" u="sng" dirty="0"/>
              <a:t>Problem</a:t>
            </a:r>
          </a:p>
          <a:p>
            <a:pPr marL="285750" indent="-285750">
              <a:buFont typeface="Arial" panose="020B0604020202020204" pitchFamily="34" charset="0"/>
              <a:buChar char="•"/>
            </a:pPr>
            <a:r>
              <a:rPr lang="en-US" dirty="0"/>
              <a:t>There are few “X-for-age charts” in preclinical research</a:t>
            </a:r>
          </a:p>
          <a:p>
            <a:pPr marL="742950" lvl="1" indent="-285750">
              <a:buFont typeface="Arial" panose="020B0604020202020204" pitchFamily="34" charset="0"/>
              <a:buChar char="•"/>
            </a:pPr>
            <a:r>
              <a:rPr lang="en-US" dirty="0"/>
              <a:t>X = bodyweight, hormones, cytokines, histology, etc.</a:t>
            </a:r>
          </a:p>
          <a:p>
            <a:pPr marL="285750" indent="-285750">
              <a:buFont typeface="Arial" panose="020B0604020202020204" pitchFamily="34" charset="0"/>
              <a:buChar char="•"/>
            </a:pPr>
            <a:r>
              <a:rPr lang="en-US" dirty="0"/>
              <a:t>Are internal controls adequate? How can we differentiate between </a:t>
            </a:r>
            <a:r>
              <a:rPr lang="en-US" b="1" dirty="0"/>
              <a:t>statistical</a:t>
            </a:r>
            <a:r>
              <a:rPr lang="en-US" dirty="0"/>
              <a:t> and </a:t>
            </a:r>
            <a:r>
              <a:rPr lang="en-US" b="1" dirty="0"/>
              <a:t>biological </a:t>
            </a:r>
            <a:r>
              <a:rPr lang="en-US" dirty="0"/>
              <a:t>significance?</a:t>
            </a:r>
          </a:p>
          <a:p>
            <a:pPr marL="285750" indent="-285750">
              <a:buFont typeface="Arial" panose="020B0604020202020204" pitchFamily="34" charset="0"/>
              <a:buChar char="•"/>
            </a:pPr>
            <a:endParaRPr lang="en-US" dirty="0"/>
          </a:p>
          <a:p>
            <a:r>
              <a:rPr lang="en-US" sz="2400" b="1" u="sng" dirty="0"/>
              <a:t>Solution</a:t>
            </a:r>
          </a:p>
          <a:p>
            <a:pPr marL="346075" lvl="1" indent="-285750">
              <a:buFont typeface="Arial" panose="020B0604020202020204" pitchFamily="34" charset="0"/>
              <a:buChar char="•"/>
            </a:pPr>
            <a:r>
              <a:rPr lang="en-US" dirty="0"/>
              <a:t>Development of inter-institutional references to classify typical development</a:t>
            </a:r>
          </a:p>
        </p:txBody>
      </p:sp>
      <p:grpSp>
        <p:nvGrpSpPr>
          <p:cNvPr id="9" name="Group 8">
            <a:extLst>
              <a:ext uri="{FF2B5EF4-FFF2-40B4-BE49-F238E27FC236}">
                <a16:creationId xmlns:a16="http://schemas.microsoft.com/office/drawing/2014/main" id="{4EFC06E1-A1B1-40CA-BF0E-2D754AB76284}"/>
              </a:ext>
            </a:extLst>
          </p:cNvPr>
          <p:cNvGrpSpPr/>
          <p:nvPr/>
        </p:nvGrpSpPr>
        <p:grpSpPr>
          <a:xfrm>
            <a:off x="356385" y="1276569"/>
            <a:ext cx="7141179" cy="5113353"/>
            <a:chOff x="234465" y="1108929"/>
            <a:chExt cx="7141179" cy="5113353"/>
          </a:xfrm>
        </p:grpSpPr>
        <p:pic>
          <p:nvPicPr>
            <p:cNvPr id="4" name="Picture 3">
              <a:extLst>
                <a:ext uri="{FF2B5EF4-FFF2-40B4-BE49-F238E27FC236}">
                  <a16:creationId xmlns:a16="http://schemas.microsoft.com/office/drawing/2014/main" id="{9892A5E3-4F8C-4A26-88B2-7B72E7CD4F5F}"/>
                </a:ext>
              </a:extLst>
            </p:cNvPr>
            <p:cNvPicPr>
              <a:picLocks noChangeAspect="1"/>
            </p:cNvPicPr>
            <p:nvPr/>
          </p:nvPicPr>
          <p:blipFill>
            <a:blip r:embed="rId3"/>
            <a:stretch>
              <a:fillRect/>
            </a:stretch>
          </p:blipFill>
          <p:spPr>
            <a:xfrm>
              <a:off x="234465" y="1108929"/>
              <a:ext cx="7141179" cy="5113353"/>
            </a:xfrm>
            <a:prstGeom prst="rect">
              <a:avLst/>
            </a:prstGeom>
          </p:spPr>
        </p:pic>
        <p:sp>
          <p:nvSpPr>
            <p:cNvPr id="8" name="TextBox 7">
              <a:extLst>
                <a:ext uri="{FF2B5EF4-FFF2-40B4-BE49-F238E27FC236}">
                  <a16:creationId xmlns:a16="http://schemas.microsoft.com/office/drawing/2014/main" id="{25DCF833-698B-4457-BF5C-2EB88A4A6D2B}"/>
                </a:ext>
              </a:extLst>
            </p:cNvPr>
            <p:cNvSpPr txBox="1"/>
            <p:nvPr/>
          </p:nvSpPr>
          <p:spPr>
            <a:xfrm>
              <a:off x="577215" y="5941259"/>
              <a:ext cx="5263516" cy="276999"/>
            </a:xfrm>
            <a:prstGeom prst="rect">
              <a:avLst/>
            </a:prstGeom>
            <a:noFill/>
          </p:spPr>
          <p:txBody>
            <a:bodyPr wrap="square">
              <a:spAutoFit/>
            </a:bodyPr>
            <a:lstStyle/>
            <a:p>
              <a:r>
                <a:rPr lang="en-US" sz="1200" dirty="0"/>
                <a:t>https://www.who.int/tools/child-growth-standards/standards/weight-for-age</a:t>
              </a:r>
            </a:p>
          </p:txBody>
        </p:sp>
      </p:grpSp>
    </p:spTree>
    <p:extLst>
      <p:ext uri="{BB962C8B-B14F-4D97-AF65-F5344CB8AC3E}">
        <p14:creationId xmlns:p14="http://schemas.microsoft.com/office/powerpoint/2010/main" val="3195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67C5EA-522D-49B5-B748-EEA62F6FCFD8}"/>
              </a:ext>
            </a:extLst>
          </p:cNvPr>
          <p:cNvSpPr>
            <a:spLocks noGrp="1"/>
          </p:cNvSpPr>
          <p:nvPr>
            <p:ph type="title"/>
          </p:nvPr>
        </p:nvSpPr>
        <p:spPr>
          <a:xfrm>
            <a:off x="594360" y="640263"/>
            <a:ext cx="3822192" cy="1344975"/>
          </a:xfrm>
        </p:spPr>
        <p:txBody>
          <a:bodyPr vert="horz" lIns="91440" tIns="45720" rIns="91440" bIns="45720" rtlCol="0" anchor="ctr">
            <a:normAutofit/>
          </a:bodyPr>
          <a:lstStyle/>
          <a:p>
            <a:r>
              <a:rPr lang="en-US" sz="3600" b="1" u="sng" kern="1200" dirty="0">
                <a:solidFill>
                  <a:schemeClr val="bg1"/>
                </a:solidFill>
                <a:latin typeface="+mj-lt"/>
                <a:ea typeface="+mj-ea"/>
                <a:cs typeface="+mj-cs"/>
              </a:rPr>
              <a:t>Conclusion</a:t>
            </a:r>
          </a:p>
        </p:txBody>
      </p:sp>
      <p:sp>
        <p:nvSpPr>
          <p:cNvPr id="21" name="Rectangle 20">
            <a:extLst>
              <a:ext uri="{FF2B5EF4-FFF2-40B4-BE49-F238E27FC236}">
                <a16:creationId xmlns:a16="http://schemas.microsoft.com/office/drawing/2014/main" id="{500C17F1-2C1F-4A96-AB4F-86B333231FB0}"/>
              </a:ext>
            </a:extLst>
          </p:cNvPr>
          <p:cNvSpPr/>
          <p:nvPr/>
        </p:nvSpPr>
        <p:spPr>
          <a:xfrm>
            <a:off x="82550" y="6253298"/>
            <a:ext cx="2300748" cy="604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A4749CF-0EF0-4879-AF3F-BE1378153C96}"/>
              </a:ext>
            </a:extLst>
          </p:cNvPr>
          <p:cNvGrpSpPr/>
          <p:nvPr/>
        </p:nvGrpSpPr>
        <p:grpSpPr>
          <a:xfrm>
            <a:off x="7141366" y="1985238"/>
            <a:ext cx="4870763" cy="3719921"/>
            <a:chOff x="4923884" y="424882"/>
            <a:chExt cx="5505387" cy="3638326"/>
          </a:xfrm>
        </p:grpSpPr>
        <p:sp>
          <p:nvSpPr>
            <p:cNvPr id="9" name="TextBox 8">
              <a:extLst>
                <a:ext uri="{FF2B5EF4-FFF2-40B4-BE49-F238E27FC236}">
                  <a16:creationId xmlns:a16="http://schemas.microsoft.com/office/drawing/2014/main" id="{1FA167B4-4221-4C61-95A5-B258786EBB49}"/>
                </a:ext>
              </a:extLst>
            </p:cNvPr>
            <p:cNvSpPr txBox="1"/>
            <p:nvPr/>
          </p:nvSpPr>
          <p:spPr>
            <a:xfrm>
              <a:off x="9520048" y="2503251"/>
              <a:ext cx="909223" cy="369332"/>
            </a:xfrm>
            <a:prstGeom prst="rect">
              <a:avLst/>
            </a:prstGeom>
            <a:noFill/>
          </p:spPr>
          <p:txBody>
            <a:bodyPr wrap="none" rtlCol="0">
              <a:spAutoFit/>
            </a:bodyPr>
            <a:lstStyle/>
            <a:p>
              <a:pPr algn="ctr"/>
              <a:r>
                <a:rPr lang="en-US" dirty="0">
                  <a:latin typeface="Montserrat" panose="00000500000000000000" pitchFamily="50" charset="0"/>
                </a:rPr>
                <a:t>Model</a:t>
              </a:r>
            </a:p>
          </p:txBody>
        </p:sp>
        <p:grpSp>
          <p:nvGrpSpPr>
            <p:cNvPr id="10" name="Group 9">
              <a:extLst>
                <a:ext uri="{FF2B5EF4-FFF2-40B4-BE49-F238E27FC236}">
                  <a16:creationId xmlns:a16="http://schemas.microsoft.com/office/drawing/2014/main" id="{E78E03E2-8848-4C6D-9785-D2779519434E}"/>
                </a:ext>
              </a:extLst>
            </p:cNvPr>
            <p:cNvGrpSpPr/>
            <p:nvPr/>
          </p:nvGrpSpPr>
          <p:grpSpPr>
            <a:xfrm>
              <a:off x="4923884" y="473075"/>
              <a:ext cx="2266165" cy="3590133"/>
              <a:chOff x="4971509" y="1073150"/>
              <a:chExt cx="2266165" cy="3590133"/>
            </a:xfrm>
          </p:grpSpPr>
          <p:pic>
            <p:nvPicPr>
              <p:cNvPr id="24" name="Graphic 23" descr="Filter">
                <a:extLst>
                  <a:ext uri="{FF2B5EF4-FFF2-40B4-BE49-F238E27FC236}">
                    <a16:creationId xmlns:a16="http://schemas.microsoft.com/office/drawing/2014/main" id="{5E04CA02-4393-47C4-88E5-46467248DD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1509" y="2658666"/>
                <a:ext cx="914400" cy="914400"/>
              </a:xfrm>
              <a:prstGeom prst="rect">
                <a:avLst/>
              </a:prstGeom>
            </p:spPr>
          </p:pic>
          <p:pic>
            <p:nvPicPr>
              <p:cNvPr id="25" name="Graphic 24" descr="Database">
                <a:extLst>
                  <a:ext uri="{FF2B5EF4-FFF2-40B4-BE49-F238E27FC236}">
                    <a16:creationId xmlns:a16="http://schemas.microsoft.com/office/drawing/2014/main" id="{D8DB4CDA-6D2E-4BDE-8720-4CC434DFB2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3274" y="2658666"/>
                <a:ext cx="914400" cy="914400"/>
              </a:xfrm>
              <a:prstGeom prst="rect">
                <a:avLst/>
              </a:prstGeom>
            </p:spPr>
          </p:pic>
          <p:grpSp>
            <p:nvGrpSpPr>
              <p:cNvPr id="26" name="Group 25">
                <a:extLst>
                  <a:ext uri="{FF2B5EF4-FFF2-40B4-BE49-F238E27FC236}">
                    <a16:creationId xmlns:a16="http://schemas.microsoft.com/office/drawing/2014/main" id="{4B02456B-D544-4D01-A414-8FB6A85E5FEE}"/>
                  </a:ext>
                </a:extLst>
              </p:cNvPr>
              <p:cNvGrpSpPr/>
              <p:nvPr/>
            </p:nvGrpSpPr>
            <p:grpSpPr>
              <a:xfrm>
                <a:off x="5503068" y="1073150"/>
                <a:ext cx="1185863" cy="952500"/>
                <a:chOff x="5697537" y="952500"/>
                <a:chExt cx="1185863" cy="952500"/>
              </a:xfrm>
            </p:grpSpPr>
            <p:grpSp>
              <p:nvGrpSpPr>
                <p:cNvPr id="37" name="Group 36">
                  <a:extLst>
                    <a:ext uri="{FF2B5EF4-FFF2-40B4-BE49-F238E27FC236}">
                      <a16:creationId xmlns:a16="http://schemas.microsoft.com/office/drawing/2014/main" id="{59A3786E-E710-4BBC-B193-C40372D1F647}"/>
                    </a:ext>
                  </a:extLst>
                </p:cNvPr>
                <p:cNvGrpSpPr/>
                <p:nvPr/>
              </p:nvGrpSpPr>
              <p:grpSpPr>
                <a:xfrm>
                  <a:off x="5697537" y="952500"/>
                  <a:ext cx="728663" cy="495300"/>
                  <a:chOff x="6465093" y="1166813"/>
                  <a:chExt cx="728663" cy="495300"/>
                </a:xfrm>
              </p:grpSpPr>
              <p:sp>
                <p:nvSpPr>
                  <p:cNvPr id="47" name="Rectangle 46">
                    <a:extLst>
                      <a:ext uri="{FF2B5EF4-FFF2-40B4-BE49-F238E27FC236}">
                        <a16:creationId xmlns:a16="http://schemas.microsoft.com/office/drawing/2014/main" id="{63078F80-77C1-463A-BF93-658E5AC805BE}"/>
                      </a:ext>
                    </a:extLst>
                  </p:cNvPr>
                  <p:cNvSpPr/>
                  <p:nvPr/>
                </p:nvSpPr>
                <p:spPr>
                  <a:xfrm>
                    <a:off x="6481492" y="1187359"/>
                    <a:ext cx="693214" cy="453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Table">
                    <a:extLst>
                      <a:ext uri="{FF2B5EF4-FFF2-40B4-BE49-F238E27FC236}">
                        <a16:creationId xmlns:a16="http://schemas.microsoft.com/office/drawing/2014/main" id="{3D69054E-1275-40DF-91D7-B716497991D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0156" t="22396" r="10156" b="23437"/>
                  <a:stretch/>
                </p:blipFill>
                <p:spPr>
                  <a:xfrm>
                    <a:off x="6465093" y="1166813"/>
                    <a:ext cx="728663" cy="495300"/>
                  </a:xfrm>
                  <a:prstGeom prst="rect">
                    <a:avLst/>
                  </a:prstGeom>
                </p:spPr>
              </p:pic>
            </p:grpSp>
            <p:grpSp>
              <p:nvGrpSpPr>
                <p:cNvPr id="38" name="Group 37">
                  <a:extLst>
                    <a:ext uri="{FF2B5EF4-FFF2-40B4-BE49-F238E27FC236}">
                      <a16:creationId xmlns:a16="http://schemas.microsoft.com/office/drawing/2014/main" id="{16BBCCAB-435C-42A6-88C1-352F9FDD4A23}"/>
                    </a:ext>
                  </a:extLst>
                </p:cNvPr>
                <p:cNvGrpSpPr/>
                <p:nvPr/>
              </p:nvGrpSpPr>
              <p:grpSpPr>
                <a:xfrm>
                  <a:off x="5849937" y="1104900"/>
                  <a:ext cx="728663" cy="495300"/>
                  <a:chOff x="6465093" y="1166813"/>
                  <a:chExt cx="728663" cy="495300"/>
                </a:xfrm>
              </p:grpSpPr>
              <p:sp>
                <p:nvSpPr>
                  <p:cNvPr id="45" name="Rectangle 44">
                    <a:extLst>
                      <a:ext uri="{FF2B5EF4-FFF2-40B4-BE49-F238E27FC236}">
                        <a16:creationId xmlns:a16="http://schemas.microsoft.com/office/drawing/2014/main" id="{25AD3455-B9FB-4FE9-AAD1-0B5ECBB97044}"/>
                      </a:ext>
                    </a:extLst>
                  </p:cNvPr>
                  <p:cNvSpPr/>
                  <p:nvPr/>
                </p:nvSpPr>
                <p:spPr>
                  <a:xfrm>
                    <a:off x="6481492" y="1187359"/>
                    <a:ext cx="693214" cy="453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descr="Table">
                    <a:extLst>
                      <a:ext uri="{FF2B5EF4-FFF2-40B4-BE49-F238E27FC236}">
                        <a16:creationId xmlns:a16="http://schemas.microsoft.com/office/drawing/2014/main" id="{80297C26-6FFA-4D1E-BCB4-5C020A7B732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0156" t="22396" r="10156" b="23437"/>
                  <a:stretch/>
                </p:blipFill>
                <p:spPr>
                  <a:xfrm>
                    <a:off x="6465093" y="1166813"/>
                    <a:ext cx="728663" cy="495300"/>
                  </a:xfrm>
                  <a:prstGeom prst="rect">
                    <a:avLst/>
                  </a:prstGeom>
                </p:spPr>
              </p:pic>
            </p:grpSp>
            <p:grpSp>
              <p:nvGrpSpPr>
                <p:cNvPr id="39" name="Group 38">
                  <a:extLst>
                    <a:ext uri="{FF2B5EF4-FFF2-40B4-BE49-F238E27FC236}">
                      <a16:creationId xmlns:a16="http://schemas.microsoft.com/office/drawing/2014/main" id="{2C0FD24D-4D32-4D3C-88E1-4CB22BAF6408}"/>
                    </a:ext>
                  </a:extLst>
                </p:cNvPr>
                <p:cNvGrpSpPr/>
                <p:nvPr/>
              </p:nvGrpSpPr>
              <p:grpSpPr>
                <a:xfrm>
                  <a:off x="6002337" y="1257300"/>
                  <a:ext cx="728663" cy="495300"/>
                  <a:chOff x="6465093" y="1166813"/>
                  <a:chExt cx="728663" cy="495300"/>
                </a:xfrm>
              </p:grpSpPr>
              <p:sp>
                <p:nvSpPr>
                  <p:cNvPr id="43" name="Rectangle 42">
                    <a:extLst>
                      <a:ext uri="{FF2B5EF4-FFF2-40B4-BE49-F238E27FC236}">
                        <a16:creationId xmlns:a16="http://schemas.microsoft.com/office/drawing/2014/main" id="{FFC64B9B-0295-40B3-B491-54A632AAFE03}"/>
                      </a:ext>
                    </a:extLst>
                  </p:cNvPr>
                  <p:cNvSpPr/>
                  <p:nvPr/>
                </p:nvSpPr>
                <p:spPr>
                  <a:xfrm>
                    <a:off x="6481492" y="1187359"/>
                    <a:ext cx="693214" cy="453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Table">
                    <a:extLst>
                      <a:ext uri="{FF2B5EF4-FFF2-40B4-BE49-F238E27FC236}">
                        <a16:creationId xmlns:a16="http://schemas.microsoft.com/office/drawing/2014/main" id="{417A1FA8-1034-4520-BEF6-DF8F093D16C7}"/>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0156" t="22396" r="10156" b="23437"/>
                  <a:stretch/>
                </p:blipFill>
                <p:spPr>
                  <a:xfrm>
                    <a:off x="6465093" y="1166813"/>
                    <a:ext cx="728663" cy="495300"/>
                  </a:xfrm>
                  <a:prstGeom prst="rect">
                    <a:avLst/>
                  </a:prstGeom>
                </p:spPr>
              </p:pic>
            </p:grpSp>
            <p:grpSp>
              <p:nvGrpSpPr>
                <p:cNvPr id="40" name="Group 39">
                  <a:extLst>
                    <a:ext uri="{FF2B5EF4-FFF2-40B4-BE49-F238E27FC236}">
                      <a16:creationId xmlns:a16="http://schemas.microsoft.com/office/drawing/2014/main" id="{3B6662C3-4A37-424F-9D44-DA4B6BE134B0}"/>
                    </a:ext>
                  </a:extLst>
                </p:cNvPr>
                <p:cNvGrpSpPr/>
                <p:nvPr/>
              </p:nvGrpSpPr>
              <p:grpSpPr>
                <a:xfrm>
                  <a:off x="6154737" y="1409700"/>
                  <a:ext cx="728663" cy="495300"/>
                  <a:chOff x="6465093" y="1166813"/>
                  <a:chExt cx="728663" cy="495300"/>
                </a:xfrm>
              </p:grpSpPr>
              <p:sp>
                <p:nvSpPr>
                  <p:cNvPr id="41" name="Rectangle 40">
                    <a:extLst>
                      <a:ext uri="{FF2B5EF4-FFF2-40B4-BE49-F238E27FC236}">
                        <a16:creationId xmlns:a16="http://schemas.microsoft.com/office/drawing/2014/main" id="{9A187B8D-106E-4FDF-922A-790F4678C511}"/>
                      </a:ext>
                    </a:extLst>
                  </p:cNvPr>
                  <p:cNvSpPr/>
                  <p:nvPr/>
                </p:nvSpPr>
                <p:spPr>
                  <a:xfrm>
                    <a:off x="6481492" y="1187359"/>
                    <a:ext cx="693214" cy="453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descr="Table">
                    <a:extLst>
                      <a:ext uri="{FF2B5EF4-FFF2-40B4-BE49-F238E27FC236}">
                        <a16:creationId xmlns:a16="http://schemas.microsoft.com/office/drawing/2014/main" id="{0C29ED1C-1713-4577-B6AC-448DB65256E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0156" t="22396" r="10156" b="23437"/>
                  <a:stretch/>
                </p:blipFill>
                <p:spPr>
                  <a:xfrm>
                    <a:off x="6465093" y="1166813"/>
                    <a:ext cx="728663" cy="495300"/>
                  </a:xfrm>
                  <a:prstGeom prst="rect">
                    <a:avLst/>
                  </a:prstGeom>
                </p:spPr>
              </p:pic>
            </p:grpSp>
          </p:grpSp>
          <p:cxnSp>
            <p:nvCxnSpPr>
              <p:cNvPr id="28" name="Straight Arrow Connector 27">
                <a:extLst>
                  <a:ext uri="{FF2B5EF4-FFF2-40B4-BE49-F238E27FC236}">
                    <a16:creationId xmlns:a16="http://schemas.microsoft.com/office/drawing/2014/main" id="{B595ED80-A8AE-4940-B9BC-417156C44F91}"/>
                  </a:ext>
                </a:extLst>
              </p:cNvPr>
              <p:cNvCxnSpPr>
                <a:cxnSpLocks/>
              </p:cNvCxnSpPr>
              <p:nvPr/>
            </p:nvCxnSpPr>
            <p:spPr>
              <a:xfrm>
                <a:off x="6096000" y="2175668"/>
                <a:ext cx="0" cy="408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9EC6A2-79F7-4E05-9C50-D032D58F0E13}"/>
                  </a:ext>
                </a:extLst>
              </p:cNvPr>
              <p:cNvCxnSpPr>
                <a:cxnSpLocks/>
                <a:stCxn id="24" idx="3"/>
                <a:endCxn id="25" idx="1"/>
              </p:cNvCxnSpPr>
              <p:nvPr/>
            </p:nvCxnSpPr>
            <p:spPr>
              <a:xfrm>
                <a:off x="5885909" y="3115866"/>
                <a:ext cx="4373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Bar chart">
                <a:extLst>
                  <a:ext uri="{FF2B5EF4-FFF2-40B4-BE49-F238E27FC236}">
                    <a16:creationId xmlns:a16="http://schemas.microsoft.com/office/drawing/2014/main" id="{767653A6-A6F2-40B5-952E-D47664DD95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71509" y="3748883"/>
                <a:ext cx="914400" cy="914400"/>
              </a:xfrm>
              <a:prstGeom prst="rect">
                <a:avLst/>
              </a:prstGeom>
            </p:spPr>
          </p:pic>
          <p:pic>
            <p:nvPicPr>
              <p:cNvPr id="31" name="Graphic 30" descr="Document">
                <a:extLst>
                  <a:ext uri="{FF2B5EF4-FFF2-40B4-BE49-F238E27FC236}">
                    <a16:creationId xmlns:a16="http://schemas.microsoft.com/office/drawing/2014/main" id="{DE96486C-AD1C-4808-B0DE-51458E6AE5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23274" y="3748883"/>
                <a:ext cx="914400" cy="914400"/>
              </a:xfrm>
              <a:prstGeom prst="rect">
                <a:avLst/>
              </a:prstGeom>
            </p:spPr>
          </p:pic>
        </p:grpSp>
        <p:sp>
          <p:nvSpPr>
            <p:cNvPr id="11" name="TextBox 10">
              <a:extLst>
                <a:ext uri="{FF2B5EF4-FFF2-40B4-BE49-F238E27FC236}">
                  <a16:creationId xmlns:a16="http://schemas.microsoft.com/office/drawing/2014/main" id="{42D9A633-C05C-4BB2-AD11-6F20FF58C596}"/>
                </a:ext>
              </a:extLst>
            </p:cNvPr>
            <p:cNvSpPr txBox="1"/>
            <p:nvPr/>
          </p:nvSpPr>
          <p:spPr>
            <a:xfrm>
              <a:off x="8644415" y="424882"/>
              <a:ext cx="986167" cy="369332"/>
            </a:xfrm>
            <a:prstGeom prst="rect">
              <a:avLst/>
            </a:prstGeom>
            <a:noFill/>
          </p:spPr>
          <p:txBody>
            <a:bodyPr wrap="none" rtlCol="0">
              <a:spAutoFit/>
            </a:bodyPr>
            <a:lstStyle/>
            <a:p>
              <a:pPr algn="ctr"/>
              <a:r>
                <a:rPr lang="en-US" dirty="0">
                  <a:latin typeface="Montserrat" panose="00000500000000000000" pitchFamily="50" charset="0"/>
                </a:rPr>
                <a:t>Import</a:t>
              </a:r>
            </a:p>
          </p:txBody>
        </p:sp>
        <p:sp>
          <p:nvSpPr>
            <p:cNvPr id="12" name="TextBox 11">
              <a:extLst>
                <a:ext uri="{FF2B5EF4-FFF2-40B4-BE49-F238E27FC236}">
                  <a16:creationId xmlns:a16="http://schemas.microsoft.com/office/drawing/2014/main" id="{99C357D2-2144-431D-BB3A-6650BD2F67B1}"/>
                </a:ext>
              </a:extLst>
            </p:cNvPr>
            <p:cNvSpPr txBox="1"/>
            <p:nvPr/>
          </p:nvSpPr>
          <p:spPr>
            <a:xfrm>
              <a:off x="8806318" y="1059418"/>
              <a:ext cx="662361" cy="369332"/>
            </a:xfrm>
            <a:prstGeom prst="rect">
              <a:avLst/>
            </a:prstGeom>
            <a:noFill/>
          </p:spPr>
          <p:txBody>
            <a:bodyPr wrap="none" rtlCol="0">
              <a:spAutoFit/>
            </a:bodyPr>
            <a:lstStyle/>
            <a:p>
              <a:pPr algn="ctr"/>
              <a:r>
                <a:rPr lang="en-US" dirty="0">
                  <a:latin typeface="Montserrat" panose="00000500000000000000" pitchFamily="50" charset="0"/>
                </a:rPr>
                <a:t>Tidy</a:t>
              </a:r>
            </a:p>
          </p:txBody>
        </p:sp>
        <p:sp>
          <p:nvSpPr>
            <p:cNvPr id="13" name="TextBox 12">
              <a:extLst>
                <a:ext uri="{FF2B5EF4-FFF2-40B4-BE49-F238E27FC236}">
                  <a16:creationId xmlns:a16="http://schemas.microsoft.com/office/drawing/2014/main" id="{8394757C-39DF-4CAC-B3CA-6FFC27C819CE}"/>
                </a:ext>
              </a:extLst>
            </p:cNvPr>
            <p:cNvSpPr txBox="1"/>
            <p:nvPr/>
          </p:nvSpPr>
          <p:spPr>
            <a:xfrm>
              <a:off x="8449649" y="1741779"/>
              <a:ext cx="1375698" cy="369332"/>
            </a:xfrm>
            <a:prstGeom prst="rect">
              <a:avLst/>
            </a:prstGeom>
            <a:noFill/>
          </p:spPr>
          <p:txBody>
            <a:bodyPr wrap="none" rtlCol="0">
              <a:spAutoFit/>
            </a:bodyPr>
            <a:lstStyle/>
            <a:p>
              <a:pPr algn="ctr"/>
              <a:r>
                <a:rPr lang="en-US" dirty="0">
                  <a:latin typeface="Montserrat" panose="00000500000000000000" pitchFamily="50" charset="0"/>
                </a:rPr>
                <a:t>Transform</a:t>
              </a:r>
            </a:p>
          </p:txBody>
        </p:sp>
        <p:sp>
          <p:nvSpPr>
            <p:cNvPr id="14" name="TextBox 13">
              <a:extLst>
                <a:ext uri="{FF2B5EF4-FFF2-40B4-BE49-F238E27FC236}">
                  <a16:creationId xmlns:a16="http://schemas.microsoft.com/office/drawing/2014/main" id="{DC31B8BE-4AF1-4CEC-A116-2C392DEDBD38}"/>
                </a:ext>
              </a:extLst>
            </p:cNvPr>
            <p:cNvSpPr txBox="1"/>
            <p:nvPr/>
          </p:nvSpPr>
          <p:spPr>
            <a:xfrm>
              <a:off x="7868223" y="2490701"/>
              <a:ext cx="1196161" cy="369332"/>
            </a:xfrm>
            <a:prstGeom prst="rect">
              <a:avLst/>
            </a:prstGeom>
            <a:noFill/>
          </p:spPr>
          <p:txBody>
            <a:bodyPr wrap="none" rtlCol="0">
              <a:spAutoFit/>
            </a:bodyPr>
            <a:lstStyle/>
            <a:p>
              <a:pPr algn="ctr"/>
              <a:r>
                <a:rPr lang="en-US" dirty="0">
                  <a:latin typeface="Montserrat" panose="00000500000000000000" pitchFamily="50" charset="0"/>
                </a:rPr>
                <a:t>Visualize</a:t>
              </a:r>
            </a:p>
          </p:txBody>
        </p:sp>
        <p:cxnSp>
          <p:nvCxnSpPr>
            <p:cNvPr id="15" name="Connector: Curved 14">
              <a:extLst>
                <a:ext uri="{FF2B5EF4-FFF2-40B4-BE49-F238E27FC236}">
                  <a16:creationId xmlns:a16="http://schemas.microsoft.com/office/drawing/2014/main" id="{5DD47245-8E06-4DC8-9019-B402EBFFB2BF}"/>
                </a:ext>
              </a:extLst>
            </p:cNvPr>
            <p:cNvCxnSpPr>
              <a:cxnSpLocks/>
              <a:stCxn id="13" idx="2"/>
              <a:endCxn id="14" idx="0"/>
            </p:cNvCxnSpPr>
            <p:nvPr/>
          </p:nvCxnSpPr>
          <p:spPr>
            <a:xfrm rot="5400000">
              <a:off x="8612106" y="1965309"/>
              <a:ext cx="379590" cy="67119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071C7DEF-3586-4CF9-BFE8-2515A12507B5}"/>
                </a:ext>
              </a:extLst>
            </p:cNvPr>
            <p:cNvCxnSpPr>
              <a:cxnSpLocks/>
              <a:stCxn id="14" idx="2"/>
              <a:endCxn id="9" idx="2"/>
            </p:cNvCxnSpPr>
            <p:nvPr/>
          </p:nvCxnSpPr>
          <p:spPr>
            <a:xfrm rot="16200000" flipH="1">
              <a:off x="9214207" y="2112130"/>
              <a:ext cx="12550" cy="1508356"/>
            </a:xfrm>
            <a:prstGeom prst="curvedConnector3">
              <a:avLst>
                <a:gd name="adj1" fmla="val 19215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4AB6F95B-82FC-4747-8606-80C5FD8DC973}"/>
                </a:ext>
              </a:extLst>
            </p:cNvPr>
            <p:cNvCxnSpPr>
              <a:cxnSpLocks/>
              <a:stCxn id="9" idx="0"/>
              <a:endCxn id="13" idx="2"/>
            </p:cNvCxnSpPr>
            <p:nvPr/>
          </p:nvCxnSpPr>
          <p:spPr>
            <a:xfrm rot="16200000" flipV="1">
              <a:off x="9360009" y="1888600"/>
              <a:ext cx="392140" cy="8371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15A7E3A-3481-4A3F-BBC3-1868C6DCFCB8}"/>
                </a:ext>
              </a:extLst>
            </p:cNvPr>
            <p:cNvCxnSpPr>
              <a:cxnSpLocks/>
            </p:cNvCxnSpPr>
            <p:nvPr/>
          </p:nvCxnSpPr>
          <p:spPr>
            <a:xfrm>
              <a:off x="9137498" y="3177383"/>
              <a:ext cx="0" cy="359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36652-D053-4ED0-9358-9960A7FA5FD8}"/>
                </a:ext>
              </a:extLst>
            </p:cNvPr>
            <p:cNvSpPr txBox="1"/>
            <p:nvPr/>
          </p:nvSpPr>
          <p:spPr>
            <a:xfrm>
              <a:off x="8159230" y="3634583"/>
              <a:ext cx="1858201" cy="369332"/>
            </a:xfrm>
            <a:prstGeom prst="rect">
              <a:avLst/>
            </a:prstGeom>
            <a:noFill/>
          </p:spPr>
          <p:txBody>
            <a:bodyPr wrap="none" rtlCol="0">
              <a:spAutoFit/>
            </a:bodyPr>
            <a:lstStyle/>
            <a:p>
              <a:pPr algn="ctr"/>
              <a:r>
                <a:rPr lang="en-US" dirty="0">
                  <a:latin typeface="Montserrat" panose="00000500000000000000" pitchFamily="50" charset="0"/>
                </a:rPr>
                <a:t>Communicate</a:t>
              </a:r>
            </a:p>
          </p:txBody>
        </p:sp>
        <p:cxnSp>
          <p:nvCxnSpPr>
            <p:cNvPr id="20" name="Straight Arrow Connector 19">
              <a:extLst>
                <a:ext uri="{FF2B5EF4-FFF2-40B4-BE49-F238E27FC236}">
                  <a16:creationId xmlns:a16="http://schemas.microsoft.com/office/drawing/2014/main" id="{CB525470-7626-437A-81F3-B778D7580FAC}"/>
                </a:ext>
              </a:extLst>
            </p:cNvPr>
            <p:cNvCxnSpPr>
              <a:cxnSpLocks/>
              <a:stCxn id="11" idx="2"/>
              <a:endCxn id="12" idx="0"/>
            </p:cNvCxnSpPr>
            <p:nvPr/>
          </p:nvCxnSpPr>
          <p:spPr>
            <a:xfrm>
              <a:off x="9137499" y="794214"/>
              <a:ext cx="0" cy="265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E8BCD4-8AA2-47E9-A3AB-F61488ED5542}"/>
                </a:ext>
              </a:extLst>
            </p:cNvPr>
            <p:cNvCxnSpPr>
              <a:cxnSpLocks/>
              <a:stCxn id="12" idx="2"/>
              <a:endCxn id="13" idx="0"/>
            </p:cNvCxnSpPr>
            <p:nvPr/>
          </p:nvCxnSpPr>
          <p:spPr>
            <a:xfrm flipH="1">
              <a:off x="9137498" y="1428750"/>
              <a:ext cx="1" cy="31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48510BC-FFAB-47F7-8407-B9F14806CC99}"/>
              </a:ext>
            </a:extLst>
          </p:cNvPr>
          <p:cNvSpPr txBox="1"/>
          <p:nvPr/>
        </p:nvSpPr>
        <p:spPr>
          <a:xfrm>
            <a:off x="10253363" y="1419311"/>
            <a:ext cx="1144800" cy="369332"/>
          </a:xfrm>
          <a:prstGeom prst="rect">
            <a:avLst/>
          </a:prstGeom>
          <a:noFill/>
        </p:spPr>
        <p:txBody>
          <a:bodyPr wrap="square" rtlCol="0">
            <a:spAutoFit/>
          </a:bodyPr>
          <a:lstStyle/>
          <a:p>
            <a:pPr algn="ctr"/>
            <a:r>
              <a:rPr lang="en-US" b="1" dirty="0"/>
              <a:t>Process</a:t>
            </a:r>
          </a:p>
        </p:txBody>
      </p:sp>
      <p:sp>
        <p:nvSpPr>
          <p:cNvPr id="49" name="Title 1">
            <a:extLst>
              <a:ext uri="{FF2B5EF4-FFF2-40B4-BE49-F238E27FC236}">
                <a16:creationId xmlns:a16="http://schemas.microsoft.com/office/drawing/2014/main" id="{CCD2F18E-B15A-40D0-85EB-91FB42BA4634}"/>
              </a:ext>
            </a:extLst>
          </p:cNvPr>
          <p:cNvSpPr txBox="1">
            <a:spLocks/>
          </p:cNvSpPr>
          <p:nvPr/>
        </p:nvSpPr>
        <p:spPr>
          <a:xfrm>
            <a:off x="623887" y="580631"/>
            <a:ext cx="10944225" cy="5905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dirty="0">
                <a:latin typeface="+mn-lt"/>
              </a:rPr>
              <a:t>Data Sets Reviewed</a:t>
            </a:r>
          </a:p>
        </p:txBody>
      </p:sp>
      <p:pic>
        <p:nvPicPr>
          <p:cNvPr id="7" name="Picture 6">
            <a:extLst>
              <a:ext uri="{FF2B5EF4-FFF2-40B4-BE49-F238E27FC236}">
                <a16:creationId xmlns:a16="http://schemas.microsoft.com/office/drawing/2014/main" id="{6F04C21D-5FFE-49F6-B4D2-E65D396E6996}"/>
              </a:ext>
            </a:extLst>
          </p:cNvPr>
          <p:cNvPicPr>
            <a:picLocks noChangeAspect="1"/>
          </p:cNvPicPr>
          <p:nvPr/>
        </p:nvPicPr>
        <p:blipFill>
          <a:blip r:embed="rId13"/>
          <a:stretch>
            <a:fillRect/>
          </a:stretch>
        </p:blipFill>
        <p:spPr>
          <a:xfrm>
            <a:off x="373633" y="1274211"/>
            <a:ext cx="6547006" cy="4712665"/>
          </a:xfrm>
          <a:prstGeom prst="rect">
            <a:avLst/>
          </a:prstGeom>
        </p:spPr>
      </p:pic>
    </p:spTree>
    <p:extLst>
      <p:ext uri="{BB962C8B-B14F-4D97-AF65-F5344CB8AC3E}">
        <p14:creationId xmlns:p14="http://schemas.microsoft.com/office/powerpoint/2010/main" val="63253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E01B99-0D2C-4380-B441-FFBC2D289924}"/>
              </a:ext>
            </a:extLst>
          </p:cNvPr>
          <p:cNvSpPr/>
          <p:nvPr/>
        </p:nvSpPr>
        <p:spPr>
          <a:xfrm>
            <a:off x="2646808" y="794326"/>
            <a:ext cx="1613646" cy="543732"/>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All pigs </a:t>
            </a:r>
          </a:p>
          <a:p>
            <a:pPr algn="ctr">
              <a:defRPr/>
            </a:pPr>
            <a:r>
              <a:rPr lang="en-US" sz="1600" b="1" kern="0">
                <a:solidFill>
                  <a:schemeClr val="tx1"/>
                </a:solidFill>
                <a:cs typeface="Times New Roman" panose="02020603050405020304" pitchFamily="18" charset="0"/>
              </a:rPr>
              <a:t>n = 786</a:t>
            </a:r>
          </a:p>
        </p:txBody>
      </p:sp>
      <p:sp>
        <p:nvSpPr>
          <p:cNvPr id="5" name="Rectangle 4">
            <a:extLst>
              <a:ext uri="{FF2B5EF4-FFF2-40B4-BE49-F238E27FC236}">
                <a16:creationId xmlns:a16="http://schemas.microsoft.com/office/drawing/2014/main" id="{649F5C44-A765-4B26-8911-30EDD3271B7D}"/>
              </a:ext>
            </a:extLst>
          </p:cNvPr>
          <p:cNvSpPr/>
          <p:nvPr/>
        </p:nvSpPr>
        <p:spPr>
          <a:xfrm>
            <a:off x="4279075" y="1781653"/>
            <a:ext cx="1927417" cy="861771"/>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“Experimental” </a:t>
            </a:r>
          </a:p>
          <a:p>
            <a:pPr algn="ctr">
              <a:defRPr/>
            </a:pPr>
            <a:r>
              <a:rPr lang="en-US" sz="1600" b="1" kern="0">
                <a:solidFill>
                  <a:schemeClr val="tx1"/>
                </a:solidFill>
                <a:cs typeface="Times New Roman" panose="02020603050405020304" pitchFamily="18" charset="0"/>
              </a:rPr>
              <a:t>n = 373</a:t>
            </a:r>
          </a:p>
        </p:txBody>
      </p:sp>
      <p:cxnSp>
        <p:nvCxnSpPr>
          <p:cNvPr id="6" name="Connector: Elbow 5">
            <a:extLst>
              <a:ext uri="{FF2B5EF4-FFF2-40B4-BE49-F238E27FC236}">
                <a16:creationId xmlns:a16="http://schemas.microsoft.com/office/drawing/2014/main" id="{A0661D6B-8E39-467C-87B7-ECD00F927BA0}"/>
              </a:ext>
            </a:extLst>
          </p:cNvPr>
          <p:cNvCxnSpPr>
            <a:cxnSpLocks/>
            <a:stCxn id="4" idx="2"/>
            <a:endCxn id="5" idx="1"/>
          </p:cNvCxnSpPr>
          <p:nvPr/>
        </p:nvCxnSpPr>
        <p:spPr>
          <a:xfrm rot="16200000" flipH="1">
            <a:off x="3429112" y="1362577"/>
            <a:ext cx="874482" cy="825445"/>
          </a:xfrm>
          <a:prstGeom prst="bentConnector2">
            <a:avLst/>
          </a:prstGeom>
          <a:ln>
            <a:tailEnd type="triangle"/>
          </a:ln>
        </p:spPr>
        <p:style>
          <a:lnRef idx="2">
            <a:schemeClr val="dk1"/>
          </a:lnRef>
          <a:fillRef idx="1">
            <a:schemeClr val="lt1"/>
          </a:fillRef>
          <a:effectRef idx="0">
            <a:schemeClr val="dk1"/>
          </a:effectRef>
          <a:fontRef idx="minor">
            <a:schemeClr val="dk1"/>
          </a:fontRef>
        </p:style>
      </p:cxnSp>
      <p:sp>
        <p:nvSpPr>
          <p:cNvPr id="7" name="Rectangle 6">
            <a:extLst>
              <a:ext uri="{FF2B5EF4-FFF2-40B4-BE49-F238E27FC236}">
                <a16:creationId xmlns:a16="http://schemas.microsoft.com/office/drawing/2014/main" id="{C43FF999-4230-455C-9FB4-F22484D9E0BF}"/>
              </a:ext>
            </a:extLst>
          </p:cNvPr>
          <p:cNvSpPr/>
          <p:nvPr/>
        </p:nvSpPr>
        <p:spPr>
          <a:xfrm>
            <a:off x="2569749" y="3008506"/>
            <a:ext cx="1824320" cy="825104"/>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“Control” </a:t>
            </a:r>
          </a:p>
          <a:p>
            <a:pPr algn="ctr">
              <a:defRPr/>
            </a:pPr>
            <a:r>
              <a:rPr lang="en-US" sz="1600" b="1" kern="0">
                <a:solidFill>
                  <a:schemeClr val="tx1"/>
                </a:solidFill>
                <a:cs typeface="Times New Roman" panose="02020603050405020304" pitchFamily="18" charset="0"/>
              </a:rPr>
              <a:t>n = 389</a:t>
            </a:r>
          </a:p>
        </p:txBody>
      </p:sp>
      <p:cxnSp>
        <p:nvCxnSpPr>
          <p:cNvPr id="8" name="Straight Arrow Connector 7">
            <a:extLst>
              <a:ext uri="{FF2B5EF4-FFF2-40B4-BE49-F238E27FC236}">
                <a16:creationId xmlns:a16="http://schemas.microsoft.com/office/drawing/2014/main" id="{A2D25BE5-4450-4B8B-A612-EB5CE7C53B59}"/>
              </a:ext>
            </a:extLst>
          </p:cNvPr>
          <p:cNvCxnSpPr>
            <a:cxnSpLocks/>
            <a:stCxn id="4" idx="2"/>
          </p:cNvCxnSpPr>
          <p:nvPr/>
        </p:nvCxnSpPr>
        <p:spPr>
          <a:xfrm>
            <a:off x="3453629" y="1338058"/>
            <a:ext cx="0" cy="161299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9" name="Rectangle 8">
            <a:extLst>
              <a:ext uri="{FF2B5EF4-FFF2-40B4-BE49-F238E27FC236}">
                <a16:creationId xmlns:a16="http://schemas.microsoft.com/office/drawing/2014/main" id="{EEEB98DC-36CB-4787-A910-8E77CAAC22E3}"/>
              </a:ext>
            </a:extLst>
          </p:cNvPr>
          <p:cNvSpPr/>
          <p:nvPr/>
        </p:nvSpPr>
        <p:spPr>
          <a:xfrm>
            <a:off x="2543980" y="4194748"/>
            <a:ext cx="1875865" cy="389964"/>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400" b="1" kern="0">
                <a:solidFill>
                  <a:schemeClr val="tx1"/>
                </a:solidFill>
                <a:cs typeface="Times New Roman" panose="02020603050405020304" pitchFamily="18" charset="0"/>
              </a:rPr>
              <a:t>Rearing Environment</a:t>
            </a:r>
          </a:p>
        </p:txBody>
      </p:sp>
      <p:sp>
        <p:nvSpPr>
          <p:cNvPr id="10" name="Rectangle 9">
            <a:extLst>
              <a:ext uri="{FF2B5EF4-FFF2-40B4-BE49-F238E27FC236}">
                <a16:creationId xmlns:a16="http://schemas.microsoft.com/office/drawing/2014/main" id="{2FF98C9F-86B7-4EBC-A5BA-45BAA6961031}"/>
              </a:ext>
            </a:extLst>
          </p:cNvPr>
          <p:cNvSpPr/>
          <p:nvPr/>
        </p:nvSpPr>
        <p:spPr>
          <a:xfrm>
            <a:off x="262394" y="4194748"/>
            <a:ext cx="1875865" cy="389964"/>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Sex</a:t>
            </a:r>
          </a:p>
        </p:txBody>
      </p:sp>
      <p:sp>
        <p:nvSpPr>
          <p:cNvPr id="11" name="Rectangle 10">
            <a:extLst>
              <a:ext uri="{FF2B5EF4-FFF2-40B4-BE49-F238E27FC236}">
                <a16:creationId xmlns:a16="http://schemas.microsoft.com/office/drawing/2014/main" id="{489ADC36-45E9-4C3E-8EEF-93D4A28AECD6}"/>
              </a:ext>
            </a:extLst>
          </p:cNvPr>
          <p:cNvSpPr/>
          <p:nvPr/>
        </p:nvSpPr>
        <p:spPr>
          <a:xfrm>
            <a:off x="4852529" y="4194748"/>
            <a:ext cx="1875865" cy="389964"/>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Feeding Regimen</a:t>
            </a:r>
          </a:p>
        </p:txBody>
      </p:sp>
      <p:sp>
        <p:nvSpPr>
          <p:cNvPr id="12" name="Rectangle 11">
            <a:extLst>
              <a:ext uri="{FF2B5EF4-FFF2-40B4-BE49-F238E27FC236}">
                <a16:creationId xmlns:a16="http://schemas.microsoft.com/office/drawing/2014/main" id="{017E5489-97C9-4151-835B-E3D51FC425BF}"/>
              </a:ext>
            </a:extLst>
          </p:cNvPr>
          <p:cNvSpPr/>
          <p:nvPr/>
        </p:nvSpPr>
        <p:spPr>
          <a:xfrm>
            <a:off x="2543980" y="4691559"/>
            <a:ext cx="1875865" cy="478574"/>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Artificial </a:t>
            </a:r>
          </a:p>
          <a:p>
            <a:pPr algn="ctr">
              <a:defRPr/>
            </a:pPr>
            <a:r>
              <a:rPr lang="en-US" sz="1600" b="1" kern="0">
                <a:solidFill>
                  <a:schemeClr val="tx1"/>
                </a:solidFill>
                <a:cs typeface="Times New Roman" panose="02020603050405020304" pitchFamily="18" charset="0"/>
              </a:rPr>
              <a:t>n = 201</a:t>
            </a:r>
          </a:p>
        </p:txBody>
      </p:sp>
      <p:sp>
        <p:nvSpPr>
          <p:cNvPr id="13" name="Rectangle 12">
            <a:extLst>
              <a:ext uri="{FF2B5EF4-FFF2-40B4-BE49-F238E27FC236}">
                <a16:creationId xmlns:a16="http://schemas.microsoft.com/office/drawing/2014/main" id="{F2E69755-40F7-4836-BC55-5B6C8D1C22DA}"/>
              </a:ext>
            </a:extLst>
          </p:cNvPr>
          <p:cNvSpPr/>
          <p:nvPr/>
        </p:nvSpPr>
        <p:spPr>
          <a:xfrm>
            <a:off x="2543980" y="5278038"/>
            <a:ext cx="1875865" cy="479273"/>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Sow </a:t>
            </a:r>
          </a:p>
          <a:p>
            <a:pPr algn="ctr">
              <a:defRPr/>
            </a:pPr>
            <a:r>
              <a:rPr lang="en-US" sz="1600" b="1" kern="0">
                <a:solidFill>
                  <a:schemeClr val="tx1"/>
                </a:solidFill>
                <a:cs typeface="Times New Roman" panose="02020603050405020304" pitchFamily="18" charset="0"/>
              </a:rPr>
              <a:t>n = 188 </a:t>
            </a:r>
          </a:p>
        </p:txBody>
      </p:sp>
      <p:sp>
        <p:nvSpPr>
          <p:cNvPr id="14" name="Rectangle 13">
            <a:extLst>
              <a:ext uri="{FF2B5EF4-FFF2-40B4-BE49-F238E27FC236}">
                <a16:creationId xmlns:a16="http://schemas.microsoft.com/office/drawing/2014/main" id="{B3FBC5EB-1B6C-4FBA-85BC-19950BD21A8A}"/>
              </a:ext>
            </a:extLst>
          </p:cNvPr>
          <p:cNvSpPr/>
          <p:nvPr/>
        </p:nvSpPr>
        <p:spPr>
          <a:xfrm>
            <a:off x="262394" y="4691562"/>
            <a:ext cx="1875865" cy="504496"/>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Male </a:t>
            </a:r>
          </a:p>
          <a:p>
            <a:pPr algn="ctr">
              <a:defRPr/>
            </a:pPr>
            <a:r>
              <a:rPr lang="en-US" sz="1600" b="1" kern="0">
                <a:solidFill>
                  <a:schemeClr val="tx1"/>
                </a:solidFill>
                <a:cs typeface="Times New Roman" panose="02020603050405020304" pitchFamily="18" charset="0"/>
              </a:rPr>
              <a:t>n= 242</a:t>
            </a:r>
          </a:p>
        </p:txBody>
      </p:sp>
      <p:sp>
        <p:nvSpPr>
          <p:cNvPr id="15" name="Rectangle 14">
            <a:extLst>
              <a:ext uri="{FF2B5EF4-FFF2-40B4-BE49-F238E27FC236}">
                <a16:creationId xmlns:a16="http://schemas.microsoft.com/office/drawing/2014/main" id="{E96E67B0-05CF-45F7-A621-CE4E68E3E489}"/>
              </a:ext>
            </a:extLst>
          </p:cNvPr>
          <p:cNvSpPr/>
          <p:nvPr/>
        </p:nvSpPr>
        <p:spPr>
          <a:xfrm>
            <a:off x="4852529" y="4710481"/>
            <a:ext cx="1875865" cy="43443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i="1" kern="0">
                <a:solidFill>
                  <a:schemeClr val="tx1"/>
                </a:solidFill>
                <a:cs typeface="Times New Roman" panose="02020603050405020304" pitchFamily="18" charset="0"/>
              </a:rPr>
              <a:t>Ad libitum </a:t>
            </a:r>
          </a:p>
          <a:p>
            <a:pPr algn="ctr">
              <a:defRPr/>
            </a:pPr>
            <a:r>
              <a:rPr lang="en-US" sz="1600" b="1" kern="0">
                <a:solidFill>
                  <a:schemeClr val="tx1"/>
                </a:solidFill>
                <a:cs typeface="Times New Roman" panose="02020603050405020304" pitchFamily="18" charset="0"/>
              </a:rPr>
              <a:t>n = 53</a:t>
            </a:r>
            <a:r>
              <a:rPr lang="en-US" sz="1600" b="1" i="1" kern="0">
                <a:solidFill>
                  <a:schemeClr val="tx1"/>
                </a:solidFill>
                <a:cs typeface="Times New Roman" panose="02020603050405020304" pitchFamily="18" charset="0"/>
              </a:rPr>
              <a:t> </a:t>
            </a:r>
          </a:p>
        </p:txBody>
      </p:sp>
      <p:sp>
        <p:nvSpPr>
          <p:cNvPr id="16" name="Rectangle 15">
            <a:extLst>
              <a:ext uri="{FF2B5EF4-FFF2-40B4-BE49-F238E27FC236}">
                <a16:creationId xmlns:a16="http://schemas.microsoft.com/office/drawing/2014/main" id="{D5D52BD8-DCD4-4335-AD78-ABEC856F1E5B}"/>
              </a:ext>
            </a:extLst>
          </p:cNvPr>
          <p:cNvSpPr/>
          <p:nvPr/>
        </p:nvSpPr>
        <p:spPr>
          <a:xfrm>
            <a:off x="4852526" y="5252817"/>
            <a:ext cx="1875867" cy="523415"/>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Prescribed </a:t>
            </a:r>
          </a:p>
          <a:p>
            <a:pPr algn="ctr">
              <a:defRPr/>
            </a:pPr>
            <a:r>
              <a:rPr lang="en-US" sz="1600" b="1" kern="0">
                <a:solidFill>
                  <a:schemeClr val="tx1"/>
                </a:solidFill>
                <a:cs typeface="Times New Roman" panose="02020603050405020304" pitchFamily="18" charset="0"/>
              </a:rPr>
              <a:t>n = 148</a:t>
            </a:r>
          </a:p>
        </p:txBody>
      </p:sp>
      <p:sp>
        <p:nvSpPr>
          <p:cNvPr id="17" name="Rectangle 16">
            <a:extLst>
              <a:ext uri="{FF2B5EF4-FFF2-40B4-BE49-F238E27FC236}">
                <a16:creationId xmlns:a16="http://schemas.microsoft.com/office/drawing/2014/main" id="{8228996E-D352-4BB0-A1D1-F1A22BF64F9A}"/>
              </a:ext>
            </a:extLst>
          </p:cNvPr>
          <p:cNvSpPr/>
          <p:nvPr/>
        </p:nvSpPr>
        <p:spPr>
          <a:xfrm>
            <a:off x="262394" y="5278040"/>
            <a:ext cx="1875865" cy="460354"/>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Female </a:t>
            </a:r>
          </a:p>
          <a:p>
            <a:pPr algn="ctr">
              <a:defRPr/>
            </a:pPr>
            <a:r>
              <a:rPr lang="en-US" sz="1600" b="1" kern="0">
                <a:solidFill>
                  <a:schemeClr val="tx1"/>
                </a:solidFill>
                <a:cs typeface="Times New Roman" panose="02020603050405020304" pitchFamily="18" charset="0"/>
              </a:rPr>
              <a:t>n = 147</a:t>
            </a:r>
          </a:p>
        </p:txBody>
      </p:sp>
      <p:cxnSp>
        <p:nvCxnSpPr>
          <p:cNvPr id="18" name="Connector: Elbow 17">
            <a:extLst>
              <a:ext uri="{FF2B5EF4-FFF2-40B4-BE49-F238E27FC236}">
                <a16:creationId xmlns:a16="http://schemas.microsoft.com/office/drawing/2014/main" id="{C71CECA0-E466-41E1-B078-63E5225C25FC}"/>
              </a:ext>
            </a:extLst>
          </p:cNvPr>
          <p:cNvCxnSpPr>
            <a:cxnSpLocks/>
            <a:stCxn id="12" idx="3"/>
            <a:endCxn id="16" idx="1"/>
          </p:cNvCxnSpPr>
          <p:nvPr/>
        </p:nvCxnSpPr>
        <p:spPr>
          <a:xfrm>
            <a:off x="4419845" y="4930846"/>
            <a:ext cx="432681" cy="583679"/>
          </a:xfrm>
          <a:prstGeom prst="bentConnector3">
            <a:avLst/>
          </a:prstGeom>
          <a:ln>
            <a:tailEnd type="triangle"/>
          </a:ln>
        </p:spPr>
        <p:style>
          <a:lnRef idx="2">
            <a:schemeClr val="dk1"/>
          </a:lnRef>
          <a:fillRef idx="1">
            <a:schemeClr val="lt1"/>
          </a:fillRef>
          <a:effectRef idx="0">
            <a:schemeClr val="dk1"/>
          </a:effectRef>
          <a:fontRef idx="minor">
            <a:schemeClr val="dk1"/>
          </a:fontRef>
        </p:style>
      </p:cxnSp>
      <p:cxnSp>
        <p:nvCxnSpPr>
          <p:cNvPr id="19" name="Connector: Elbow 18">
            <a:extLst>
              <a:ext uri="{FF2B5EF4-FFF2-40B4-BE49-F238E27FC236}">
                <a16:creationId xmlns:a16="http://schemas.microsoft.com/office/drawing/2014/main" id="{1FB4CA48-7AA1-4710-8B39-55FFB754913F}"/>
              </a:ext>
            </a:extLst>
          </p:cNvPr>
          <p:cNvCxnSpPr>
            <a:cxnSpLocks/>
            <a:stCxn id="7" idx="1"/>
            <a:endCxn id="10" idx="0"/>
          </p:cNvCxnSpPr>
          <p:nvPr/>
        </p:nvCxnSpPr>
        <p:spPr>
          <a:xfrm rot="10800000" flipV="1">
            <a:off x="1200325" y="3421056"/>
            <a:ext cx="1369424" cy="773689"/>
          </a:xfrm>
          <a:prstGeom prst="bentConnector2">
            <a:avLst/>
          </a:prstGeom>
          <a:ln>
            <a:tailEnd type="triangle"/>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51EB421C-2EB2-43A2-BDBD-70F26D77DD2A}"/>
              </a:ext>
            </a:extLst>
          </p:cNvPr>
          <p:cNvCxnSpPr>
            <a:cxnSpLocks/>
            <a:stCxn id="7" idx="2"/>
            <a:endCxn id="9" idx="0"/>
          </p:cNvCxnSpPr>
          <p:nvPr/>
        </p:nvCxnSpPr>
        <p:spPr>
          <a:xfrm>
            <a:off x="3481911" y="3833610"/>
            <a:ext cx="2" cy="36113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7726EC32-9A88-45FD-A682-574A475C5281}"/>
              </a:ext>
            </a:extLst>
          </p:cNvPr>
          <p:cNvCxnSpPr>
            <a:cxnSpLocks/>
            <a:stCxn id="12" idx="3"/>
            <a:endCxn id="15" idx="1"/>
          </p:cNvCxnSpPr>
          <p:nvPr/>
        </p:nvCxnSpPr>
        <p:spPr>
          <a:xfrm flipV="1">
            <a:off x="4419845" y="4927696"/>
            <a:ext cx="432684" cy="315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22" name="TextBox 21">
            <a:extLst>
              <a:ext uri="{FF2B5EF4-FFF2-40B4-BE49-F238E27FC236}">
                <a16:creationId xmlns:a16="http://schemas.microsoft.com/office/drawing/2014/main" id="{673FCC5F-21FB-4A73-B990-BBBE1967BA52}"/>
              </a:ext>
            </a:extLst>
          </p:cNvPr>
          <p:cNvSpPr txBox="1"/>
          <p:nvPr/>
        </p:nvSpPr>
        <p:spPr>
          <a:xfrm>
            <a:off x="4750078" y="6098203"/>
            <a:ext cx="2080762" cy="707886"/>
          </a:xfrm>
          <a:prstGeom prst="rect">
            <a:avLst/>
          </a:prstGeom>
          <a:noFill/>
        </p:spPr>
        <p:txBody>
          <a:bodyPr wrap="none" rtlCol="0">
            <a:spAutoFit/>
          </a:bodyPr>
          <a:lstStyle/>
          <a:p>
            <a:pPr algn="ctr"/>
            <a:r>
              <a:rPr lang="en-US" sz="2000" b="1" dirty="0">
                <a:solidFill>
                  <a:srgbClr val="000000"/>
                </a:solidFill>
                <a:cs typeface="Times New Roman" panose="02020603050405020304" pitchFamily="18" charset="0"/>
              </a:rPr>
              <a:t>Artificially Reared</a:t>
            </a:r>
          </a:p>
          <a:p>
            <a:pPr algn="ctr"/>
            <a:r>
              <a:rPr lang="en-US" sz="2000" b="1" dirty="0">
                <a:solidFill>
                  <a:srgbClr val="000000"/>
                </a:solidFill>
                <a:cs typeface="Times New Roman" panose="02020603050405020304" pitchFamily="18" charset="0"/>
              </a:rPr>
              <a:t>Reference Group</a:t>
            </a:r>
          </a:p>
        </p:txBody>
      </p:sp>
      <p:cxnSp>
        <p:nvCxnSpPr>
          <p:cNvPr id="23" name="Straight Arrow Connector 22">
            <a:extLst>
              <a:ext uri="{FF2B5EF4-FFF2-40B4-BE49-F238E27FC236}">
                <a16:creationId xmlns:a16="http://schemas.microsoft.com/office/drawing/2014/main" id="{38D1E9F0-10BE-4B7A-B0C6-E1937F9CA3EB}"/>
              </a:ext>
            </a:extLst>
          </p:cNvPr>
          <p:cNvCxnSpPr>
            <a:cxnSpLocks/>
            <a:stCxn id="16" idx="2"/>
            <a:endCxn id="22" idx="0"/>
          </p:cNvCxnSpPr>
          <p:nvPr/>
        </p:nvCxnSpPr>
        <p:spPr>
          <a:xfrm flipH="1">
            <a:off x="5790459" y="5776232"/>
            <a:ext cx="1" cy="321971"/>
          </a:xfrm>
          <a:prstGeom prst="straightConnector1">
            <a:avLst/>
          </a:prstGeom>
          <a:noFill/>
          <a:ln w="6350" cap="flat" cmpd="sng" algn="ctr">
            <a:solidFill>
              <a:schemeClr val="tx1"/>
            </a:solidFill>
            <a:prstDash val="solid"/>
            <a:miter lim="800000"/>
            <a:tailEnd type="triangle"/>
          </a:ln>
          <a:effectLst/>
        </p:spPr>
      </p:cxnSp>
      <p:sp>
        <p:nvSpPr>
          <p:cNvPr id="24" name="Rectangle 23">
            <a:extLst>
              <a:ext uri="{FF2B5EF4-FFF2-40B4-BE49-F238E27FC236}">
                <a16:creationId xmlns:a16="http://schemas.microsoft.com/office/drawing/2014/main" id="{B01A9DEA-5D35-4350-9971-3111EB499347}"/>
              </a:ext>
            </a:extLst>
          </p:cNvPr>
          <p:cNvSpPr/>
          <p:nvPr/>
        </p:nvSpPr>
        <p:spPr>
          <a:xfrm>
            <a:off x="667194" y="1780867"/>
            <a:ext cx="1927417" cy="861771"/>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“Failure to thrive” </a:t>
            </a:r>
          </a:p>
          <a:p>
            <a:pPr algn="ctr">
              <a:defRPr/>
            </a:pPr>
            <a:r>
              <a:rPr lang="en-US" sz="1600" b="1" kern="0">
                <a:solidFill>
                  <a:schemeClr val="tx1"/>
                </a:solidFill>
                <a:cs typeface="Times New Roman" panose="02020603050405020304" pitchFamily="18" charset="0"/>
              </a:rPr>
              <a:t>n = 24</a:t>
            </a:r>
          </a:p>
        </p:txBody>
      </p:sp>
      <p:cxnSp>
        <p:nvCxnSpPr>
          <p:cNvPr id="25" name="Connector: Elbow 24">
            <a:extLst>
              <a:ext uri="{FF2B5EF4-FFF2-40B4-BE49-F238E27FC236}">
                <a16:creationId xmlns:a16="http://schemas.microsoft.com/office/drawing/2014/main" id="{57CBA15F-8D41-4DD3-9187-DAF9B99F1A76}"/>
              </a:ext>
            </a:extLst>
          </p:cNvPr>
          <p:cNvCxnSpPr>
            <a:cxnSpLocks/>
            <a:stCxn id="4" idx="2"/>
            <a:endCxn id="24" idx="3"/>
          </p:cNvCxnSpPr>
          <p:nvPr/>
        </p:nvCxnSpPr>
        <p:spPr>
          <a:xfrm rot="5400000">
            <a:off x="2587274" y="1345399"/>
            <a:ext cx="873696" cy="859019"/>
          </a:xfrm>
          <a:prstGeom prst="bentConnector2">
            <a:avLst/>
          </a:prstGeom>
          <a:ln>
            <a:tailEnd type="triangle"/>
          </a:ln>
        </p:spPr>
        <p:style>
          <a:lnRef idx="2">
            <a:schemeClr val="dk1"/>
          </a:lnRef>
          <a:fillRef idx="1">
            <a:schemeClr val="lt1"/>
          </a:fillRef>
          <a:effectRef idx="0">
            <a:schemeClr val="dk1"/>
          </a:effectRef>
          <a:fontRef idx="minor">
            <a:schemeClr val="dk1"/>
          </a:fontRef>
        </p:style>
      </p:cxnSp>
      <p:sp>
        <p:nvSpPr>
          <p:cNvPr id="26" name="Rectangle 25">
            <a:extLst>
              <a:ext uri="{FF2B5EF4-FFF2-40B4-BE49-F238E27FC236}">
                <a16:creationId xmlns:a16="http://schemas.microsoft.com/office/drawing/2014/main" id="{A0C5CCA9-5FA5-4854-ADB5-6EF8B2AC54FC}"/>
              </a:ext>
            </a:extLst>
          </p:cNvPr>
          <p:cNvSpPr/>
          <p:nvPr/>
        </p:nvSpPr>
        <p:spPr>
          <a:xfrm>
            <a:off x="7564671" y="3807901"/>
            <a:ext cx="1824320" cy="825104"/>
          </a:xfrm>
          <a:prstGeom prst="rect">
            <a:avLst/>
          </a:prstGeom>
          <a:ln w="1905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Reference Group</a:t>
            </a:r>
          </a:p>
          <a:p>
            <a:pPr algn="ctr">
              <a:defRPr/>
            </a:pPr>
            <a:r>
              <a:rPr lang="en-US" sz="1600" b="1" kern="0">
                <a:solidFill>
                  <a:schemeClr val="tx1"/>
                </a:solidFill>
                <a:cs typeface="Times New Roman" panose="02020603050405020304" pitchFamily="18" charset="0"/>
              </a:rPr>
              <a:t>n = 158</a:t>
            </a:r>
          </a:p>
        </p:txBody>
      </p:sp>
      <p:sp>
        <p:nvSpPr>
          <p:cNvPr id="27" name="Rectangle 26">
            <a:extLst>
              <a:ext uri="{FF2B5EF4-FFF2-40B4-BE49-F238E27FC236}">
                <a16:creationId xmlns:a16="http://schemas.microsoft.com/office/drawing/2014/main" id="{7B266F11-FE55-4548-94A2-6A01B2FAA452}"/>
              </a:ext>
            </a:extLst>
          </p:cNvPr>
          <p:cNvSpPr/>
          <p:nvPr/>
        </p:nvSpPr>
        <p:spPr>
          <a:xfrm>
            <a:off x="7550190" y="1799200"/>
            <a:ext cx="1824320" cy="825104"/>
          </a:xfrm>
          <a:prstGeom prst="rect">
            <a:avLst/>
          </a:prstGeom>
          <a:ln w="1905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Experimental</a:t>
            </a:r>
          </a:p>
          <a:p>
            <a:pPr algn="ctr">
              <a:defRPr/>
            </a:pPr>
            <a:r>
              <a:rPr lang="en-US" sz="1600" b="1" kern="0">
                <a:solidFill>
                  <a:schemeClr val="tx1"/>
                </a:solidFill>
                <a:cs typeface="Times New Roman" panose="02020603050405020304" pitchFamily="18" charset="0"/>
              </a:rPr>
              <a:t>n =  137</a:t>
            </a:r>
          </a:p>
        </p:txBody>
      </p:sp>
      <p:sp>
        <p:nvSpPr>
          <p:cNvPr id="28" name="Rectangle 27">
            <a:extLst>
              <a:ext uri="{FF2B5EF4-FFF2-40B4-BE49-F238E27FC236}">
                <a16:creationId xmlns:a16="http://schemas.microsoft.com/office/drawing/2014/main" id="{31ABD14B-3BFF-45AD-B2C8-D919DC1020E1}"/>
              </a:ext>
            </a:extLst>
          </p:cNvPr>
          <p:cNvSpPr/>
          <p:nvPr/>
        </p:nvSpPr>
        <p:spPr>
          <a:xfrm>
            <a:off x="9733553" y="3807901"/>
            <a:ext cx="1875865" cy="1769931"/>
          </a:xfrm>
          <a:prstGeom prst="rect">
            <a:avLst/>
          </a:prstGeom>
          <a:ln w="1905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Brain n= 28</a:t>
            </a:r>
          </a:p>
          <a:p>
            <a:pPr algn="ctr">
              <a:defRPr/>
            </a:pPr>
            <a:r>
              <a:rPr lang="en-US" sz="1600" b="1" kern="0">
                <a:solidFill>
                  <a:schemeClr val="tx1"/>
                </a:solidFill>
                <a:cs typeface="Times New Roman" panose="02020603050405020304" pitchFamily="18" charset="0"/>
              </a:rPr>
              <a:t>Intestine n = 76</a:t>
            </a:r>
          </a:p>
          <a:p>
            <a:pPr algn="ctr">
              <a:defRPr/>
            </a:pPr>
            <a:r>
              <a:rPr lang="en-US" sz="1600" b="1" kern="0">
                <a:solidFill>
                  <a:schemeClr val="tx1"/>
                </a:solidFill>
                <a:cs typeface="Times New Roman" panose="02020603050405020304" pitchFamily="18" charset="0"/>
              </a:rPr>
              <a:t>Liver n = 16</a:t>
            </a:r>
          </a:p>
          <a:p>
            <a:pPr algn="ctr">
              <a:defRPr/>
            </a:pPr>
            <a:r>
              <a:rPr lang="en-US" sz="1600" b="1" kern="0">
                <a:solidFill>
                  <a:schemeClr val="tx1"/>
                </a:solidFill>
                <a:cs typeface="Times New Roman" panose="02020603050405020304" pitchFamily="18" charset="0"/>
              </a:rPr>
              <a:t>Heart = 8</a:t>
            </a:r>
          </a:p>
          <a:p>
            <a:pPr algn="ctr">
              <a:defRPr/>
            </a:pPr>
            <a:r>
              <a:rPr lang="en-US" sz="1600" b="1" kern="0">
                <a:solidFill>
                  <a:schemeClr val="tx1"/>
                </a:solidFill>
                <a:cs typeface="Times New Roman" panose="02020603050405020304" pitchFamily="18" charset="0"/>
              </a:rPr>
              <a:t>Kidney = 8</a:t>
            </a:r>
          </a:p>
          <a:p>
            <a:pPr algn="ctr">
              <a:defRPr/>
            </a:pPr>
            <a:r>
              <a:rPr lang="en-US" sz="1600" b="1" kern="0">
                <a:solidFill>
                  <a:schemeClr val="tx1"/>
                </a:solidFill>
                <a:cs typeface="Times New Roman" panose="02020603050405020304" pitchFamily="18" charset="0"/>
              </a:rPr>
              <a:t>Lung = 8</a:t>
            </a:r>
          </a:p>
          <a:p>
            <a:pPr algn="ctr">
              <a:defRPr/>
            </a:pPr>
            <a:r>
              <a:rPr lang="en-US" sz="1600" b="1" kern="0">
                <a:solidFill>
                  <a:schemeClr val="tx1"/>
                </a:solidFill>
                <a:cs typeface="Times New Roman" panose="02020603050405020304" pitchFamily="18" charset="0"/>
              </a:rPr>
              <a:t>Spleen = 14</a:t>
            </a:r>
          </a:p>
        </p:txBody>
      </p:sp>
      <p:cxnSp>
        <p:nvCxnSpPr>
          <p:cNvPr id="29" name="Straight Arrow Connector 59">
            <a:extLst>
              <a:ext uri="{FF2B5EF4-FFF2-40B4-BE49-F238E27FC236}">
                <a16:creationId xmlns:a16="http://schemas.microsoft.com/office/drawing/2014/main" id="{F4AA01D8-5E50-4A14-A7C5-0F259489D661}"/>
              </a:ext>
            </a:extLst>
          </p:cNvPr>
          <p:cNvCxnSpPr>
            <a:cxnSpLocks/>
            <a:stCxn id="7" idx="3"/>
            <a:endCxn id="26" idx="1"/>
          </p:cNvCxnSpPr>
          <p:nvPr/>
        </p:nvCxnSpPr>
        <p:spPr>
          <a:xfrm>
            <a:off x="4394069" y="3421058"/>
            <a:ext cx="3170602" cy="799395"/>
          </a:xfrm>
          <a:prstGeom prst="bentConnector3">
            <a:avLst>
              <a:gd name="adj1" fmla="val 84928"/>
            </a:avLst>
          </a:prstGeom>
          <a:ln>
            <a:tailEnd type="triangle"/>
          </a:ln>
        </p:spPr>
        <p:style>
          <a:lnRef idx="2">
            <a:schemeClr val="dk1"/>
          </a:lnRef>
          <a:fillRef idx="1">
            <a:schemeClr val="lt1"/>
          </a:fillRef>
          <a:effectRef idx="0">
            <a:schemeClr val="dk1"/>
          </a:effectRef>
          <a:fontRef idx="minor">
            <a:schemeClr val="dk1"/>
          </a:fontRef>
        </p:style>
      </p:cxnSp>
      <p:sp>
        <p:nvSpPr>
          <p:cNvPr id="30" name="Rectangle 29">
            <a:extLst>
              <a:ext uri="{FF2B5EF4-FFF2-40B4-BE49-F238E27FC236}">
                <a16:creationId xmlns:a16="http://schemas.microsoft.com/office/drawing/2014/main" id="{205FE3BC-F3FA-4EC9-80E0-38B7E696B6E5}"/>
              </a:ext>
            </a:extLst>
          </p:cNvPr>
          <p:cNvSpPr/>
          <p:nvPr/>
        </p:nvSpPr>
        <p:spPr>
          <a:xfrm>
            <a:off x="9728453" y="1799200"/>
            <a:ext cx="1875865" cy="1774228"/>
          </a:xfrm>
          <a:prstGeom prst="rect">
            <a:avLst/>
          </a:prstGeom>
          <a:ln w="1905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en-US" sz="1600" b="1" kern="0">
                <a:solidFill>
                  <a:schemeClr val="tx1"/>
                </a:solidFill>
                <a:cs typeface="Times New Roman" panose="02020603050405020304" pitchFamily="18" charset="0"/>
              </a:rPr>
              <a:t>Brain n = 43</a:t>
            </a:r>
          </a:p>
          <a:p>
            <a:pPr algn="ctr">
              <a:defRPr/>
            </a:pPr>
            <a:r>
              <a:rPr lang="en-US" sz="1600" b="1" kern="0">
                <a:solidFill>
                  <a:schemeClr val="tx1"/>
                </a:solidFill>
                <a:cs typeface="Times New Roman" panose="02020603050405020304" pitchFamily="18" charset="0"/>
              </a:rPr>
              <a:t>Intestine n = 20</a:t>
            </a:r>
          </a:p>
          <a:p>
            <a:pPr algn="ctr">
              <a:defRPr/>
            </a:pPr>
            <a:r>
              <a:rPr lang="en-US" sz="1600" b="1" kern="0">
                <a:solidFill>
                  <a:schemeClr val="tx1"/>
                </a:solidFill>
                <a:cs typeface="Times New Roman" panose="02020603050405020304" pitchFamily="18" charset="0"/>
              </a:rPr>
              <a:t>Liver n = 42</a:t>
            </a:r>
          </a:p>
          <a:p>
            <a:pPr algn="ctr">
              <a:defRPr/>
            </a:pPr>
            <a:r>
              <a:rPr lang="en-US" sz="1600" b="1" kern="0">
                <a:solidFill>
                  <a:schemeClr val="tx1"/>
                </a:solidFill>
                <a:cs typeface="Times New Roman" panose="02020603050405020304" pitchFamily="18" charset="0"/>
              </a:rPr>
              <a:t>Heart = 8 </a:t>
            </a:r>
          </a:p>
          <a:p>
            <a:pPr algn="ctr">
              <a:defRPr/>
            </a:pPr>
            <a:r>
              <a:rPr lang="en-US" sz="1600" b="1" kern="0">
                <a:solidFill>
                  <a:schemeClr val="tx1"/>
                </a:solidFill>
                <a:cs typeface="Times New Roman" panose="02020603050405020304" pitchFamily="18" charset="0"/>
              </a:rPr>
              <a:t>Kidney = 8 </a:t>
            </a:r>
          </a:p>
          <a:p>
            <a:pPr algn="ctr">
              <a:defRPr/>
            </a:pPr>
            <a:r>
              <a:rPr lang="en-US" sz="1600" b="1" kern="0">
                <a:solidFill>
                  <a:schemeClr val="tx1"/>
                </a:solidFill>
                <a:cs typeface="Times New Roman" panose="02020603050405020304" pitchFamily="18" charset="0"/>
              </a:rPr>
              <a:t>Lung = 8</a:t>
            </a:r>
          </a:p>
          <a:p>
            <a:pPr algn="ctr">
              <a:defRPr/>
            </a:pPr>
            <a:r>
              <a:rPr lang="en-US" sz="1600" b="1" kern="0">
                <a:solidFill>
                  <a:schemeClr val="tx1"/>
                </a:solidFill>
                <a:cs typeface="Times New Roman" panose="02020603050405020304" pitchFamily="18" charset="0"/>
              </a:rPr>
              <a:t>Spleen = 8 </a:t>
            </a:r>
          </a:p>
        </p:txBody>
      </p:sp>
      <p:cxnSp>
        <p:nvCxnSpPr>
          <p:cNvPr id="31" name="Straight Arrow Connector 30">
            <a:extLst>
              <a:ext uri="{FF2B5EF4-FFF2-40B4-BE49-F238E27FC236}">
                <a16:creationId xmlns:a16="http://schemas.microsoft.com/office/drawing/2014/main" id="{28E53B25-6E4D-4A02-8C07-5DD8D0659E2B}"/>
              </a:ext>
            </a:extLst>
          </p:cNvPr>
          <p:cNvCxnSpPr>
            <a:cxnSpLocks/>
            <a:stCxn id="5" idx="3"/>
            <a:endCxn id="27" idx="1"/>
          </p:cNvCxnSpPr>
          <p:nvPr/>
        </p:nvCxnSpPr>
        <p:spPr>
          <a:xfrm flipV="1">
            <a:off x="6206492" y="2211752"/>
            <a:ext cx="1343698" cy="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32" name="TextBox 31">
            <a:extLst>
              <a:ext uri="{FF2B5EF4-FFF2-40B4-BE49-F238E27FC236}">
                <a16:creationId xmlns:a16="http://schemas.microsoft.com/office/drawing/2014/main" id="{9EDC2DC1-01F3-4092-B55C-F600CF5A7D99}"/>
              </a:ext>
            </a:extLst>
          </p:cNvPr>
          <p:cNvSpPr txBox="1"/>
          <p:nvPr/>
        </p:nvSpPr>
        <p:spPr>
          <a:xfrm>
            <a:off x="9322309" y="542972"/>
            <a:ext cx="2590241" cy="523220"/>
          </a:xfrm>
          <a:prstGeom prst="rect">
            <a:avLst/>
          </a:prstGeom>
          <a:noFill/>
        </p:spPr>
        <p:txBody>
          <a:bodyPr wrap="square" rtlCol="0">
            <a:spAutoFit/>
          </a:bodyPr>
          <a:lstStyle/>
          <a:p>
            <a:pPr algn="ctr"/>
            <a:r>
              <a:rPr lang="en-US" sz="2800" b="1" dirty="0">
                <a:solidFill>
                  <a:schemeClr val="accent4"/>
                </a:solidFill>
              </a:rPr>
              <a:t>Organ Weights</a:t>
            </a:r>
          </a:p>
        </p:txBody>
      </p:sp>
      <p:cxnSp>
        <p:nvCxnSpPr>
          <p:cNvPr id="33" name="Connector: Elbow 32">
            <a:extLst>
              <a:ext uri="{FF2B5EF4-FFF2-40B4-BE49-F238E27FC236}">
                <a16:creationId xmlns:a16="http://schemas.microsoft.com/office/drawing/2014/main" id="{E6D82828-4859-4390-875A-5FAF569CB61C}"/>
              </a:ext>
            </a:extLst>
          </p:cNvPr>
          <p:cNvCxnSpPr>
            <a:stCxn id="27" idx="2"/>
            <a:endCxn id="30" idx="1"/>
          </p:cNvCxnSpPr>
          <p:nvPr/>
        </p:nvCxnSpPr>
        <p:spPr>
          <a:xfrm rot="16200000" flipH="1">
            <a:off x="9064396" y="2022257"/>
            <a:ext cx="62010" cy="126610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808F4BA1-A449-49CD-96F2-7FC94E93E4A7}"/>
              </a:ext>
            </a:extLst>
          </p:cNvPr>
          <p:cNvCxnSpPr>
            <a:cxnSpLocks/>
            <a:stCxn id="26" idx="2"/>
            <a:endCxn id="28" idx="1"/>
          </p:cNvCxnSpPr>
          <p:nvPr/>
        </p:nvCxnSpPr>
        <p:spPr>
          <a:xfrm rot="16200000" flipH="1">
            <a:off x="9075261" y="4034575"/>
            <a:ext cx="59862" cy="12567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28D7999-E919-4508-B5C8-3DA08F31FEE7}"/>
              </a:ext>
            </a:extLst>
          </p:cNvPr>
          <p:cNvCxnSpPr>
            <a:cxnSpLocks/>
          </p:cNvCxnSpPr>
          <p:nvPr/>
        </p:nvCxnSpPr>
        <p:spPr>
          <a:xfrm>
            <a:off x="6933301" y="566562"/>
            <a:ext cx="0" cy="6508750"/>
          </a:xfrm>
          <a:prstGeom prst="line">
            <a:avLst/>
          </a:prstGeom>
          <a:ln w="19050">
            <a:prstDash val="lgDash"/>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6A3A6B3A-9C9E-4CF2-AC26-718C11BBC6AC}"/>
              </a:ext>
            </a:extLst>
          </p:cNvPr>
          <p:cNvSpPr txBox="1"/>
          <p:nvPr/>
        </p:nvSpPr>
        <p:spPr>
          <a:xfrm>
            <a:off x="36408" y="542972"/>
            <a:ext cx="2547954" cy="523220"/>
          </a:xfrm>
          <a:prstGeom prst="rect">
            <a:avLst/>
          </a:prstGeom>
          <a:noFill/>
        </p:spPr>
        <p:txBody>
          <a:bodyPr wrap="square" rtlCol="0">
            <a:spAutoFit/>
          </a:bodyPr>
          <a:lstStyle/>
          <a:p>
            <a:pPr algn="ctr"/>
            <a:r>
              <a:rPr lang="en-US" sz="2800" b="1" dirty="0">
                <a:solidFill>
                  <a:srgbClr val="01ADED"/>
                </a:solidFill>
              </a:rPr>
              <a:t>Body Weights</a:t>
            </a:r>
          </a:p>
        </p:txBody>
      </p:sp>
      <p:sp>
        <p:nvSpPr>
          <p:cNvPr id="3" name="Rectangle 2"/>
          <p:cNvSpPr/>
          <p:nvPr/>
        </p:nvSpPr>
        <p:spPr>
          <a:xfrm>
            <a:off x="5298099" y="-66306"/>
            <a:ext cx="2252091" cy="523220"/>
          </a:xfrm>
          <a:prstGeom prst="rect">
            <a:avLst/>
          </a:prstGeom>
        </p:spPr>
        <p:txBody>
          <a:bodyPr wrap="none">
            <a:spAutoFit/>
          </a:bodyPr>
          <a:lstStyle/>
          <a:p>
            <a:r>
              <a:rPr lang="en-US" sz="2800" b="1" dirty="0">
                <a:solidFill>
                  <a:schemeClr val="bg1"/>
                </a:solidFill>
              </a:rPr>
              <a:t>Data Included</a:t>
            </a:r>
          </a:p>
        </p:txBody>
      </p:sp>
    </p:spTree>
    <p:extLst>
      <p:ext uri="{BB962C8B-B14F-4D97-AF65-F5344CB8AC3E}">
        <p14:creationId xmlns:p14="http://schemas.microsoft.com/office/powerpoint/2010/main" val="233259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6wHPgXoNFRxKU_NrV3ln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6wHPgXoNFRxKU_NrV3lnlA"/>
</p:tagLst>
</file>

<file path=ppt/theme/theme1.xml><?xml version="1.0" encoding="utf-8"?>
<a:theme xmlns:a="http://schemas.openxmlformats.org/drawingml/2006/main" name="2_Custom Design">
  <a:themeElements>
    <a:clrScheme name="Traverse Science">
      <a:dk1>
        <a:srgbClr val="59595C"/>
      </a:dk1>
      <a:lt1>
        <a:srgbClr val="FFFFFF"/>
      </a:lt1>
      <a:dk2>
        <a:srgbClr val="59595C"/>
      </a:dk2>
      <a:lt2>
        <a:srgbClr val="FFFFFF"/>
      </a:lt2>
      <a:accent1>
        <a:srgbClr val="00ADEE"/>
      </a:accent1>
      <a:accent2>
        <a:srgbClr val="0BADE2"/>
      </a:accent2>
      <a:accent3>
        <a:srgbClr val="29AFC3"/>
      </a:accent3>
      <a:accent4>
        <a:srgbClr val="58B091"/>
      </a:accent4>
      <a:accent5>
        <a:srgbClr val="81B266"/>
      </a:accent5>
      <a:accent6>
        <a:srgbClr val="FF7F7F"/>
      </a:accent6>
      <a:hlink>
        <a:srgbClr val="00ADEE"/>
      </a:hlink>
      <a:folHlink>
        <a:srgbClr val="58B0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96BB2EDC411F44BA0D83502807E63C" ma:contentTypeVersion="12" ma:contentTypeDescription="Create a new document." ma:contentTypeScope="" ma:versionID="82534436d329008f15ca0957f9e790cb">
  <xsd:schema xmlns:xsd="http://www.w3.org/2001/XMLSchema" xmlns:xs="http://www.w3.org/2001/XMLSchema" xmlns:p="http://schemas.microsoft.com/office/2006/metadata/properties" xmlns:ns2="7d20898b-5885-4c0d-afcc-9281a2cc27ff" xmlns:ns3="6fecc678-ac11-4f91-9789-3fa85fc56059" targetNamespace="http://schemas.microsoft.com/office/2006/metadata/properties" ma:root="true" ma:fieldsID="43cb69a2b52f3e4cfd77febbf565c6d9" ns2:_="" ns3:_="">
    <xsd:import namespace="7d20898b-5885-4c0d-afcc-9281a2cc27ff"/>
    <xsd:import namespace="6fecc678-ac11-4f91-9789-3fa85fc5605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20898b-5885-4c0d-afcc-9281a2cc27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ecc678-ac11-4f91-9789-3fa85fc5605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087C1E-A63A-4C49-A529-6965F3C12B2C}">
  <ds:schemaRefs>
    <ds:schemaRef ds:uri="http://schemas.microsoft.com/sharepoint/v3/contenttype/forms"/>
  </ds:schemaRefs>
</ds:datastoreItem>
</file>

<file path=customXml/itemProps2.xml><?xml version="1.0" encoding="utf-8"?>
<ds:datastoreItem xmlns:ds="http://schemas.openxmlformats.org/officeDocument/2006/customXml" ds:itemID="{310F9DB4-E975-4F9B-BCEB-9E8ABFFCCD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20898b-5885-4c0d-afcc-9281a2cc27ff"/>
    <ds:schemaRef ds:uri="6fecc678-ac11-4f91-9789-3fa85fc560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0F6D85-356F-4356-8095-ACF0285325B7}">
  <ds:schemaRefs>
    <ds:schemaRef ds:uri="http://schemas.microsoft.com/office/infopath/2007/PartnerControls"/>
    <ds:schemaRef ds:uri="http://purl.org/dc/dcmitype/"/>
    <ds:schemaRef ds:uri="7d20898b-5885-4c0d-afcc-9281a2cc27ff"/>
    <ds:schemaRef ds:uri="http://purl.org/dc/terms/"/>
    <ds:schemaRef ds:uri="http://schemas.openxmlformats.org/package/2006/metadata/core-properties"/>
    <ds:schemaRef ds:uri="http://schemas.microsoft.com/office/2006/metadata/properties"/>
    <ds:schemaRef ds:uri="http://schemas.microsoft.com/office/2006/documentManagement/types"/>
    <ds:schemaRef ds:uri="6fecc678-ac11-4f91-9789-3fa85fc56059"/>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3168</Words>
  <Application>Microsoft Office PowerPoint</Application>
  <PresentationFormat>Widescreen</PresentationFormat>
  <Paragraphs>321</Paragraphs>
  <Slides>17</Slides>
  <Notes>16</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17</vt:i4>
      </vt:variant>
    </vt:vector>
  </HeadingPairs>
  <TitlesOfParts>
    <vt:vector size="31" baseType="lpstr">
      <vt:lpstr>Arial</vt:lpstr>
      <vt:lpstr>Calibri</vt:lpstr>
      <vt:lpstr>Calibri Light</vt:lpstr>
      <vt:lpstr>Helvetica</vt:lpstr>
      <vt:lpstr>Kite Display</vt:lpstr>
      <vt:lpstr>Montserrat</vt:lpstr>
      <vt:lpstr>Roboto</vt:lpstr>
      <vt:lpstr>Segoe UI</vt:lpstr>
      <vt:lpstr>Times New Roman</vt:lpstr>
      <vt:lpstr>Wingdings 2</vt:lpstr>
      <vt:lpstr>2_Custom Design</vt:lpstr>
      <vt:lpstr>Office Theme</vt:lpstr>
      <vt:lpstr>3_Custom Design</vt:lpstr>
      <vt:lpstr>think-cell Slide</vt:lpstr>
      <vt:lpstr>PowerPoint Presentation</vt:lpstr>
      <vt:lpstr>PowerPoint Presentation</vt:lpstr>
      <vt:lpstr>PowerPoint Presentation</vt:lpstr>
      <vt:lpstr>Preclinical Testing of Ingredients in Infant Formula</vt:lpstr>
      <vt:lpstr>Modelling Breastfeeding in a Preclinical Setting</vt:lpstr>
      <vt:lpstr>What is “Typical”?</vt:lpstr>
      <vt:lpstr>The Limiting Factor: Reference Data</vt:lpstr>
      <vt:lpstr>Conclusion</vt:lpstr>
      <vt:lpstr>PowerPoint Presentation</vt:lpstr>
      <vt:lpstr>Rearing Environment, Sex, and Feeding Regimen Minimally Affect Growth Rate of Young Pigs</vt:lpstr>
      <vt:lpstr>Growth Percentile Plots Depicting Typical Growth</vt:lpstr>
      <vt:lpstr>Growth Percentile Plots Depicting Typical Growth</vt:lpstr>
      <vt:lpstr>PowerPoint Presentation</vt:lpstr>
      <vt:lpstr>Enhancing the Value of Organ Weights for Safety Assessments</vt:lpstr>
      <vt:lpstr>Limitations of the Data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the piglet model for  evaluation of new ingredients: safety &amp; efficacy</dc:title>
  <dc:creator/>
  <cp:lastModifiedBy/>
  <cp:revision>805</cp:revision>
  <dcterms:modified xsi:type="dcterms:W3CDTF">2021-06-03T02:23:35Z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0x010100ED96BB2EDC411F44BA0D83502807E63C</vt:lpwstr>
  </property>
</Properties>
</file>